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handoutMasterIdLst>
    <p:handoutMasterId r:id="rId30"/>
  </p:handoutMasterIdLst>
  <p:sldIdLst>
    <p:sldId id="256" r:id="rId3"/>
    <p:sldId id="350" r:id="rId4"/>
    <p:sldId id="337" r:id="rId5"/>
    <p:sldId id="302" r:id="rId6"/>
    <p:sldId id="267" r:id="rId7"/>
    <p:sldId id="353" r:id="rId8"/>
    <p:sldId id="354" r:id="rId9"/>
    <p:sldId id="355" r:id="rId10"/>
    <p:sldId id="356" r:id="rId11"/>
    <p:sldId id="358" r:id="rId12"/>
    <p:sldId id="344" r:id="rId13"/>
    <p:sldId id="282" r:id="rId14"/>
    <p:sldId id="308" r:id="rId15"/>
    <p:sldId id="292" r:id="rId16"/>
    <p:sldId id="279" r:id="rId17"/>
    <p:sldId id="357" r:id="rId18"/>
    <p:sldId id="304" r:id="rId19"/>
    <p:sldId id="352" r:id="rId20"/>
    <p:sldId id="340" r:id="rId21"/>
    <p:sldId id="359" r:id="rId22"/>
    <p:sldId id="360" r:id="rId23"/>
    <p:sldId id="361" r:id="rId24"/>
    <p:sldId id="362" r:id="rId25"/>
    <p:sldId id="310" r:id="rId26"/>
    <p:sldId id="286" r:id="rId27"/>
    <p:sldId id="339"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CC33"/>
    <a:srgbClr val="DDDDDD"/>
    <a:srgbClr val="EEDCAA"/>
    <a:srgbClr val="FFFF99"/>
    <a:srgbClr val="DD6F0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88" autoAdjust="0"/>
    <p:restoredTop sz="78868" autoAdjust="0"/>
  </p:normalViewPr>
  <p:slideViewPr>
    <p:cSldViewPr>
      <p:cViewPr varScale="1">
        <p:scale>
          <a:sx n="139" d="100"/>
          <a:sy n="139" d="100"/>
        </p:scale>
        <p:origin x="151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BA98E2-A9E9-0E22-BE0B-C0A65EA51B9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dirty="0"/>
          </a:p>
        </p:txBody>
      </p:sp>
      <p:sp>
        <p:nvSpPr>
          <p:cNvPr id="3" name="Date Placeholder 2">
            <a:extLst>
              <a:ext uri="{FF2B5EF4-FFF2-40B4-BE49-F238E27FC236}">
                <a16:creationId xmlns:a16="http://schemas.microsoft.com/office/drawing/2014/main" id="{701116C2-6727-94D3-C1E3-0F671E1311A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68143690-9630-473D-8EF7-1BF2E51C23D4}" type="datetimeFigureOut">
              <a:rPr lang="en-US"/>
              <a:pPr>
                <a:defRPr/>
              </a:pPr>
              <a:t>3/27/2026</a:t>
            </a:fld>
            <a:endParaRPr lang="en-US" dirty="0"/>
          </a:p>
        </p:txBody>
      </p:sp>
      <p:sp>
        <p:nvSpPr>
          <p:cNvPr id="4" name="Footer Placeholder 3">
            <a:extLst>
              <a:ext uri="{FF2B5EF4-FFF2-40B4-BE49-F238E27FC236}">
                <a16:creationId xmlns:a16="http://schemas.microsoft.com/office/drawing/2014/main" id="{66CEDC00-2EB9-083A-34C5-C46D10A8960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dirty="0"/>
          </a:p>
        </p:txBody>
      </p:sp>
      <p:sp>
        <p:nvSpPr>
          <p:cNvPr id="5" name="Slide Number Placeholder 4">
            <a:extLst>
              <a:ext uri="{FF2B5EF4-FFF2-40B4-BE49-F238E27FC236}">
                <a16:creationId xmlns:a16="http://schemas.microsoft.com/office/drawing/2014/main" id="{EB721781-1D49-0188-5CDC-730B504DC6E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DC5F620-472C-418D-BEE8-9CAC3064682A}"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D6F82C9-995B-05B6-F9E6-53930F52740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4099" name="Rectangle 3">
            <a:extLst>
              <a:ext uri="{FF2B5EF4-FFF2-40B4-BE49-F238E27FC236}">
                <a16:creationId xmlns:a16="http://schemas.microsoft.com/office/drawing/2014/main" id="{9F0BADD8-D531-2397-6891-ED3C19D28631}"/>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2052" name="Rectangle 4">
            <a:extLst>
              <a:ext uri="{FF2B5EF4-FFF2-40B4-BE49-F238E27FC236}">
                <a16:creationId xmlns:a16="http://schemas.microsoft.com/office/drawing/2014/main" id="{8317CDBF-BBA7-6239-2707-C5312370552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85D0691-02D8-EDC9-E214-D7347855A6E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3" name="Rectangle 7">
            <a:extLst>
              <a:ext uri="{FF2B5EF4-FFF2-40B4-BE49-F238E27FC236}">
                <a16:creationId xmlns:a16="http://schemas.microsoft.com/office/drawing/2014/main" id="{BF564724-24AA-12AB-0EDB-C702AD6073A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EA8040-B491-4A6B-8BE1-C6BD2A022CD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ACFCA997-1364-64C1-02FD-23BDEA30EB7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DC1D1387-07EE-69B9-095C-5CEC8434CB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172" name="Slide Number Placeholder 3">
            <a:extLst>
              <a:ext uri="{FF2B5EF4-FFF2-40B4-BE49-F238E27FC236}">
                <a16:creationId xmlns:a16="http://schemas.microsoft.com/office/drawing/2014/main" id="{E34A57BF-656D-2110-8520-1CB787AA6B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038467-A272-41CC-85F9-78BA8B7EA3E6}" type="slidenum">
              <a:rPr lang="en-US" altLang="en-US" smtClean="0"/>
              <a:pPr>
                <a:spcBef>
                  <a:spcPct val="0"/>
                </a:spcBef>
              </a:pPr>
              <a:t>4</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2C3CA39-51A6-CDCB-6448-C01CEB41034C}"/>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64DEF911-9847-7C9C-BEC5-D42DE4F4D2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0" name="Slide Number Placeholder 3">
            <a:extLst>
              <a:ext uri="{FF2B5EF4-FFF2-40B4-BE49-F238E27FC236}">
                <a16:creationId xmlns:a16="http://schemas.microsoft.com/office/drawing/2014/main" id="{9544C360-D20F-9260-D83B-681C50BDED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3FD37B-5421-4582-BEFF-98CCEDC104B6}" type="slidenum">
              <a:rPr lang="en-US" altLang="en-US" smtClean="0"/>
              <a:pPr>
                <a:spcBef>
                  <a:spcPct val="0"/>
                </a:spcBef>
              </a:pPr>
              <a:t>5</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2B48F-B1ED-C346-49F2-F00DB8004ADE}"/>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6C19E30-5E96-7D91-230E-357D021E4C8B}"/>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7F083545-F08D-7559-7BEC-606F52381A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0484" name="Slide Number Placeholder 3">
            <a:extLst>
              <a:ext uri="{FF2B5EF4-FFF2-40B4-BE49-F238E27FC236}">
                <a16:creationId xmlns:a16="http://schemas.microsoft.com/office/drawing/2014/main" id="{A4CDE9BE-CFB0-1BC9-460E-7D98C7D97D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AB227B-F5EA-488A-A9F7-CC945C0713F5}" type="slidenum">
              <a:rPr lang="en-US" altLang="en-US" smtClean="0"/>
              <a:pPr>
                <a:spcBef>
                  <a:spcPct val="0"/>
                </a:spcBef>
              </a:pPr>
              <a:t>11</a:t>
            </a:fld>
            <a:endParaRPr lang="en-US" altLang="en-US" dirty="0"/>
          </a:p>
        </p:txBody>
      </p:sp>
    </p:spTree>
    <p:extLst>
      <p:ext uri="{BB962C8B-B14F-4D97-AF65-F5344CB8AC3E}">
        <p14:creationId xmlns:p14="http://schemas.microsoft.com/office/powerpoint/2010/main" val="418917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12F443F-08D1-5D05-9F38-F18A651D1701}"/>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58E907A9-1F9F-A805-19A8-AA43DD47E4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8916" name="Slide Number Placeholder 3">
            <a:extLst>
              <a:ext uri="{FF2B5EF4-FFF2-40B4-BE49-F238E27FC236}">
                <a16:creationId xmlns:a16="http://schemas.microsoft.com/office/drawing/2014/main" id="{D1E536DF-46C6-42F3-EA16-12911E9171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81D543-A55F-4261-A156-58E06287FAAF}" type="slidenum">
              <a:rPr lang="en-US" altLang="en-US" smtClean="0"/>
              <a:pPr>
                <a:spcBef>
                  <a:spcPct val="0"/>
                </a:spcBef>
              </a:pPr>
              <a:t>12</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C17C9A3-D37B-B37E-4D71-169EE2E12D67}"/>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4E4CA70-43AE-884E-F5B7-A1BA5EC9D5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34820" name="Slide Number Placeholder 3">
            <a:extLst>
              <a:ext uri="{FF2B5EF4-FFF2-40B4-BE49-F238E27FC236}">
                <a16:creationId xmlns:a16="http://schemas.microsoft.com/office/drawing/2014/main" id="{61863BC2-13D5-0823-6618-AE8153DDA4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4CB673-7967-4C66-89B2-E5DF58B90636}" type="slidenum">
              <a:rPr lang="en-US" altLang="en-US" smtClean="0">
                <a:solidFill>
                  <a:srgbClr val="000000"/>
                </a:solidFill>
                <a:latin typeface="Calibri" panose="020F0502020204030204" pitchFamily="34" charset="0"/>
                <a:cs typeface="Arial" panose="020B0604020202020204" pitchFamily="34" charset="0"/>
              </a:rPr>
              <a:pPr>
                <a:spcBef>
                  <a:spcPct val="0"/>
                </a:spcBef>
              </a:pPr>
              <a:t>13</a:t>
            </a:fld>
            <a:endParaRPr lang="en-US"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BD23197-9786-C62F-15F5-FC4BC56538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B085D7-6E5B-4D8D-861C-E64BF6F95512}" type="slidenum">
              <a:rPr lang="en-US" altLang="en-US" smtClean="0"/>
              <a:pPr>
                <a:spcBef>
                  <a:spcPct val="0"/>
                </a:spcBef>
              </a:pPr>
              <a:t>14</a:t>
            </a:fld>
            <a:endParaRPr lang="en-US" altLang="en-US" dirty="0"/>
          </a:p>
        </p:txBody>
      </p:sp>
      <p:sp>
        <p:nvSpPr>
          <p:cNvPr id="28675" name="Rectangle 2">
            <a:extLst>
              <a:ext uri="{FF2B5EF4-FFF2-40B4-BE49-F238E27FC236}">
                <a16:creationId xmlns:a16="http://schemas.microsoft.com/office/drawing/2014/main" id="{CA391915-A974-55A8-BCC0-A4448DD8244D}"/>
              </a:ext>
            </a:extLst>
          </p:cNvPr>
          <p:cNvSpPr>
            <a:spLocks noGrp="1" noRot="1" noChangeAspect="1" noChangeArrowheads="1" noTextEdit="1"/>
          </p:cNvSpPr>
          <p:nvPr>
            <p:ph type="sldImg"/>
          </p:nvPr>
        </p:nvSpPr>
        <p:spPr>
          <a:xfrm>
            <a:off x="1147763" y="687388"/>
            <a:ext cx="4567237" cy="3425825"/>
          </a:xfrm>
          <a:solidFill>
            <a:srgbClr val="FFFFFF"/>
          </a:solidFill>
          <a:ln/>
        </p:spPr>
      </p:sp>
      <p:sp>
        <p:nvSpPr>
          <p:cNvPr id="28676" name="Rectangle 3">
            <a:extLst>
              <a:ext uri="{FF2B5EF4-FFF2-40B4-BE49-F238E27FC236}">
                <a16:creationId xmlns:a16="http://schemas.microsoft.com/office/drawing/2014/main" id="{B3A1BF64-8AB0-1AC5-E17D-DCF9233BE6E6}"/>
              </a:ext>
            </a:extLst>
          </p:cNvPr>
          <p:cNvSpPr>
            <a:spLocks noGrp="1" noChangeArrowheads="1"/>
          </p:cNvSpPr>
          <p:nvPr>
            <p:ph type="body" idx="1"/>
          </p:nvPr>
        </p:nvSpPr>
        <p:spPr>
          <a:xfrm>
            <a:off x="914400" y="4343400"/>
            <a:ext cx="5029200" cy="4113213"/>
          </a:xfrm>
          <a:solidFill>
            <a:srgbClr val="FFFFFF"/>
          </a:solidFill>
          <a:ln>
            <a:solidFill>
              <a:srgbClr val="000000"/>
            </a:solidFill>
          </a:ln>
        </p:spPr>
        <p:txBody>
          <a:bodyPr lIns="89725" tIns="44862" rIns="89725" bIns="44862"/>
          <a:lstStyle/>
          <a:p>
            <a:pPr marL="0" indent="0" eaLnBrk="1" hangingPunct="1">
              <a:buFontTx/>
              <a:buNone/>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EF07D25-3B35-D459-643E-FCFE59EBCBE7}"/>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FEF481D-EE99-140A-DA52-54C1A637E2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4" name="Slide Number Placeholder 3">
            <a:extLst>
              <a:ext uri="{FF2B5EF4-FFF2-40B4-BE49-F238E27FC236}">
                <a16:creationId xmlns:a16="http://schemas.microsoft.com/office/drawing/2014/main" id="{28D05779-BED7-CB08-1FB3-20DF189043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438BE5-7B2E-400B-9D70-3FC1816B9BD7}" type="slidenum">
              <a:rPr lang="en-US" altLang="en-US" smtClean="0"/>
              <a:pPr>
                <a:spcBef>
                  <a:spcPct val="0"/>
                </a:spcBef>
              </a:pPr>
              <a:t>15</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D3BFD-F6C1-4F7D-9FEC-F86096D37F3A}"/>
            </a:ext>
          </a:extLst>
        </p:cNvPr>
        <p:cNvGrpSpPr/>
        <p:nvPr/>
      </p:nvGrpSpPr>
      <p:grpSpPr>
        <a:xfrm>
          <a:off x="0" y="0"/>
          <a:ext cx="0" cy="0"/>
          <a:chOff x="0" y="0"/>
          <a:chExt cx="0" cy="0"/>
        </a:xfrm>
      </p:grpSpPr>
      <p:sp>
        <p:nvSpPr>
          <p:cNvPr id="28674" name="Rectangle 7">
            <a:extLst>
              <a:ext uri="{FF2B5EF4-FFF2-40B4-BE49-F238E27FC236}">
                <a16:creationId xmlns:a16="http://schemas.microsoft.com/office/drawing/2014/main" id="{636082A4-720F-0A31-8E0D-B73CD716F1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B085D7-6E5B-4D8D-861C-E64BF6F95512}" type="slidenum">
              <a:rPr lang="en-US" altLang="en-US" smtClean="0"/>
              <a:pPr>
                <a:spcBef>
                  <a:spcPct val="0"/>
                </a:spcBef>
              </a:pPr>
              <a:t>16</a:t>
            </a:fld>
            <a:endParaRPr lang="en-US" altLang="en-US" dirty="0"/>
          </a:p>
        </p:txBody>
      </p:sp>
      <p:sp>
        <p:nvSpPr>
          <p:cNvPr id="28675" name="Rectangle 2">
            <a:extLst>
              <a:ext uri="{FF2B5EF4-FFF2-40B4-BE49-F238E27FC236}">
                <a16:creationId xmlns:a16="http://schemas.microsoft.com/office/drawing/2014/main" id="{F8AFB8C0-F09D-B04E-F2AC-1299FFF5D84C}"/>
              </a:ext>
            </a:extLst>
          </p:cNvPr>
          <p:cNvSpPr>
            <a:spLocks noGrp="1" noRot="1" noChangeAspect="1" noChangeArrowheads="1" noTextEdit="1"/>
          </p:cNvSpPr>
          <p:nvPr>
            <p:ph type="sldImg"/>
          </p:nvPr>
        </p:nvSpPr>
        <p:spPr>
          <a:xfrm>
            <a:off x="1147763" y="687388"/>
            <a:ext cx="4567237" cy="3425825"/>
          </a:xfrm>
          <a:solidFill>
            <a:srgbClr val="FFFFFF"/>
          </a:solidFill>
          <a:ln/>
        </p:spPr>
      </p:sp>
      <p:sp>
        <p:nvSpPr>
          <p:cNvPr id="28676" name="Rectangle 3">
            <a:extLst>
              <a:ext uri="{FF2B5EF4-FFF2-40B4-BE49-F238E27FC236}">
                <a16:creationId xmlns:a16="http://schemas.microsoft.com/office/drawing/2014/main" id="{0EC564FE-BCB1-DD25-F8D6-66A5560B7250}"/>
              </a:ext>
            </a:extLst>
          </p:cNvPr>
          <p:cNvSpPr>
            <a:spLocks noGrp="1" noChangeArrowheads="1"/>
          </p:cNvSpPr>
          <p:nvPr>
            <p:ph type="body" idx="1"/>
          </p:nvPr>
        </p:nvSpPr>
        <p:spPr>
          <a:xfrm>
            <a:off x="914400" y="4343400"/>
            <a:ext cx="5029200" cy="4113213"/>
          </a:xfrm>
          <a:solidFill>
            <a:srgbClr val="FFFFFF"/>
          </a:solidFill>
          <a:ln>
            <a:solidFill>
              <a:srgbClr val="000000"/>
            </a:solidFill>
          </a:ln>
        </p:spPr>
        <p:txBody>
          <a:bodyPr lIns="89725" tIns="44862" rIns="89725" bIns="44862"/>
          <a:lstStyle/>
          <a:p>
            <a:pPr marL="0" indent="0" eaLnBrk="1" hangingPunct="1">
              <a:buFontTx/>
              <a:buNone/>
            </a:pPr>
            <a:endParaRPr lang="en-US" altLang="en-US" dirty="0"/>
          </a:p>
        </p:txBody>
      </p:sp>
    </p:spTree>
    <p:extLst>
      <p:ext uri="{BB962C8B-B14F-4D97-AF65-F5344CB8AC3E}">
        <p14:creationId xmlns:p14="http://schemas.microsoft.com/office/powerpoint/2010/main" val="37824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BFA0628-1EA9-A0FA-2235-A04084A8573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5E17CEEC-6998-85AC-BE3B-443C259BFD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a:extLst>
              <a:ext uri="{FF2B5EF4-FFF2-40B4-BE49-F238E27FC236}">
                <a16:creationId xmlns:a16="http://schemas.microsoft.com/office/drawing/2014/main" id="{DD41F29A-A893-7DAD-D7BE-DB3AB6C551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F6FBD9-800D-44CD-BF7E-0C65FF1D87A3}" type="slidenum">
              <a:rPr lang="en-US" altLang="en-US" smtClean="0"/>
              <a:pPr>
                <a:spcBef>
                  <a:spcPct val="0"/>
                </a:spcBef>
              </a:pPr>
              <a:t>25</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229B667-52F8-38E0-6AE6-B43F2C5CD374}"/>
              </a:ext>
            </a:extLst>
          </p:cNvPr>
          <p:cNvSpPr>
            <a:spLocks noGrp="1"/>
          </p:cNvSpPr>
          <p:nvPr>
            <p:ph type="dt" sz="half" idx="10"/>
          </p:nvPr>
        </p:nvSpPr>
        <p:spPr/>
        <p:txBody>
          <a:bodyPr/>
          <a:lstStyle>
            <a:lvl1pPr>
              <a:defRPr/>
            </a:lvl1pPr>
          </a:lstStyle>
          <a:p>
            <a:pPr>
              <a:defRPr/>
            </a:pPr>
            <a:fld id="{C942BC99-1B95-4733-B003-4F897A813BC3}" type="datetime1">
              <a:rPr lang="en-US" smtClean="0"/>
              <a:t>3/27/2026</a:t>
            </a:fld>
            <a:endParaRPr lang="en-US" dirty="0"/>
          </a:p>
        </p:txBody>
      </p:sp>
      <p:sp>
        <p:nvSpPr>
          <p:cNvPr id="5" name="Footer Placeholder 4">
            <a:extLst>
              <a:ext uri="{FF2B5EF4-FFF2-40B4-BE49-F238E27FC236}">
                <a16:creationId xmlns:a16="http://schemas.microsoft.com/office/drawing/2014/main" id="{C01CFECC-9818-EB67-E8AA-FC8CA0AA20FA}"/>
              </a:ext>
            </a:extLst>
          </p:cNvPr>
          <p:cNvSpPr>
            <a:spLocks noGrp="1"/>
          </p:cNvSpPr>
          <p:nvPr>
            <p:ph type="ftr" sz="quarter" idx="11"/>
          </p:nvPr>
        </p:nvSpPr>
        <p:spPr/>
        <p:txBody>
          <a:bodyPr/>
          <a:lstStyle>
            <a:lvl1pPr>
              <a:defRPr/>
            </a:lvl1pPr>
          </a:lstStyle>
          <a:p>
            <a:pPr>
              <a:defRPr/>
            </a:pPr>
            <a:r>
              <a:rPr lang="en-US" dirty="0"/>
              <a:t>2024 Property Tax Update - Property Tax Division</a:t>
            </a:r>
          </a:p>
        </p:txBody>
      </p:sp>
      <p:sp>
        <p:nvSpPr>
          <p:cNvPr id="6" name="Slide Number Placeholder 5">
            <a:extLst>
              <a:ext uri="{FF2B5EF4-FFF2-40B4-BE49-F238E27FC236}">
                <a16:creationId xmlns:a16="http://schemas.microsoft.com/office/drawing/2014/main" id="{1FAD0096-5B6A-C720-02CC-EE168942385B}"/>
              </a:ext>
            </a:extLst>
          </p:cNvPr>
          <p:cNvSpPr>
            <a:spLocks noGrp="1"/>
          </p:cNvSpPr>
          <p:nvPr>
            <p:ph type="sldNum" sz="quarter" idx="12"/>
          </p:nvPr>
        </p:nvSpPr>
        <p:spPr/>
        <p:txBody>
          <a:bodyPr/>
          <a:lstStyle>
            <a:lvl1pPr>
              <a:defRPr/>
            </a:lvl1pPr>
          </a:lstStyle>
          <a:p>
            <a:pPr>
              <a:defRPr/>
            </a:pPr>
            <a:fld id="{1E42900B-4AFF-4980-8AA3-0118D26B8DEE}" type="slidenum">
              <a:rPr lang="en-US" altLang="en-US"/>
              <a:pPr>
                <a:defRPr/>
              </a:pPr>
              <a:t>‹#›</a:t>
            </a:fld>
            <a:endParaRPr lang="en-US" altLang="en-US" dirty="0"/>
          </a:p>
        </p:txBody>
      </p:sp>
    </p:spTree>
    <p:extLst>
      <p:ext uri="{BB962C8B-B14F-4D97-AF65-F5344CB8AC3E}">
        <p14:creationId xmlns:p14="http://schemas.microsoft.com/office/powerpoint/2010/main" val="2684063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98626-1038-9DEF-1903-6AF184C8A4B0}"/>
              </a:ext>
            </a:extLst>
          </p:cNvPr>
          <p:cNvSpPr>
            <a:spLocks noGrp="1"/>
          </p:cNvSpPr>
          <p:nvPr>
            <p:ph type="dt" sz="half" idx="10"/>
          </p:nvPr>
        </p:nvSpPr>
        <p:spPr/>
        <p:txBody>
          <a:bodyPr/>
          <a:lstStyle>
            <a:lvl1pPr>
              <a:defRPr/>
            </a:lvl1pPr>
          </a:lstStyle>
          <a:p>
            <a:pPr>
              <a:defRPr/>
            </a:pPr>
            <a:fld id="{17AED2CE-9BE7-4686-A98A-FE98F2EA42C7}" type="datetime1">
              <a:rPr lang="en-US" smtClean="0"/>
              <a:t>3/27/2026</a:t>
            </a:fld>
            <a:endParaRPr lang="en-US" dirty="0"/>
          </a:p>
        </p:txBody>
      </p:sp>
      <p:sp>
        <p:nvSpPr>
          <p:cNvPr id="5" name="Footer Placeholder 4">
            <a:extLst>
              <a:ext uri="{FF2B5EF4-FFF2-40B4-BE49-F238E27FC236}">
                <a16:creationId xmlns:a16="http://schemas.microsoft.com/office/drawing/2014/main" id="{D000A331-6D05-51D2-7127-0C984050BF22}"/>
              </a:ext>
            </a:extLst>
          </p:cNvPr>
          <p:cNvSpPr>
            <a:spLocks noGrp="1"/>
          </p:cNvSpPr>
          <p:nvPr>
            <p:ph type="ftr" sz="quarter" idx="11"/>
          </p:nvPr>
        </p:nvSpPr>
        <p:spPr/>
        <p:txBody>
          <a:bodyPr/>
          <a:lstStyle>
            <a:lvl1pPr>
              <a:defRPr/>
            </a:lvl1pPr>
          </a:lstStyle>
          <a:p>
            <a:pPr>
              <a:defRPr/>
            </a:pPr>
            <a:r>
              <a:rPr lang="en-US" dirty="0"/>
              <a:t>2024 Property Tax Update - Property Tax Division</a:t>
            </a:r>
          </a:p>
        </p:txBody>
      </p:sp>
      <p:sp>
        <p:nvSpPr>
          <p:cNvPr id="6" name="Slide Number Placeholder 5">
            <a:extLst>
              <a:ext uri="{FF2B5EF4-FFF2-40B4-BE49-F238E27FC236}">
                <a16:creationId xmlns:a16="http://schemas.microsoft.com/office/drawing/2014/main" id="{750D3033-9F39-E897-B762-18F2D7194732}"/>
              </a:ext>
            </a:extLst>
          </p:cNvPr>
          <p:cNvSpPr>
            <a:spLocks noGrp="1"/>
          </p:cNvSpPr>
          <p:nvPr>
            <p:ph type="sldNum" sz="quarter" idx="12"/>
          </p:nvPr>
        </p:nvSpPr>
        <p:spPr/>
        <p:txBody>
          <a:bodyPr/>
          <a:lstStyle>
            <a:lvl1pPr>
              <a:defRPr/>
            </a:lvl1pPr>
          </a:lstStyle>
          <a:p>
            <a:pPr>
              <a:defRPr/>
            </a:pPr>
            <a:fld id="{67D9335A-92F3-4DD4-9F6E-62F74F2C92D3}" type="slidenum">
              <a:rPr lang="en-US" altLang="en-US"/>
              <a:pPr>
                <a:defRPr/>
              </a:pPr>
              <a:t>‹#›</a:t>
            </a:fld>
            <a:endParaRPr lang="en-US" altLang="en-US" dirty="0"/>
          </a:p>
        </p:txBody>
      </p:sp>
    </p:spTree>
    <p:extLst>
      <p:ext uri="{BB962C8B-B14F-4D97-AF65-F5344CB8AC3E}">
        <p14:creationId xmlns:p14="http://schemas.microsoft.com/office/powerpoint/2010/main" val="234179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5C6DB-EAC6-1D0E-F882-86A0B9D04E59}"/>
              </a:ext>
            </a:extLst>
          </p:cNvPr>
          <p:cNvSpPr>
            <a:spLocks noGrp="1"/>
          </p:cNvSpPr>
          <p:nvPr>
            <p:ph type="dt" sz="half" idx="10"/>
          </p:nvPr>
        </p:nvSpPr>
        <p:spPr/>
        <p:txBody>
          <a:bodyPr/>
          <a:lstStyle>
            <a:lvl1pPr>
              <a:defRPr/>
            </a:lvl1pPr>
          </a:lstStyle>
          <a:p>
            <a:pPr>
              <a:defRPr/>
            </a:pPr>
            <a:fld id="{A8200D2A-4896-4951-BEF7-AC6A08C4A095}" type="datetime1">
              <a:rPr lang="en-US" smtClean="0"/>
              <a:t>3/27/2026</a:t>
            </a:fld>
            <a:endParaRPr lang="en-US" dirty="0"/>
          </a:p>
        </p:txBody>
      </p:sp>
      <p:sp>
        <p:nvSpPr>
          <p:cNvPr id="5" name="Footer Placeholder 4">
            <a:extLst>
              <a:ext uri="{FF2B5EF4-FFF2-40B4-BE49-F238E27FC236}">
                <a16:creationId xmlns:a16="http://schemas.microsoft.com/office/drawing/2014/main" id="{6ACAD6EB-D582-D9E5-F464-A00C5B6088F7}"/>
              </a:ext>
            </a:extLst>
          </p:cNvPr>
          <p:cNvSpPr>
            <a:spLocks noGrp="1"/>
          </p:cNvSpPr>
          <p:nvPr>
            <p:ph type="ftr" sz="quarter" idx="11"/>
          </p:nvPr>
        </p:nvSpPr>
        <p:spPr/>
        <p:txBody>
          <a:bodyPr/>
          <a:lstStyle>
            <a:lvl1pPr>
              <a:defRPr/>
            </a:lvl1pPr>
          </a:lstStyle>
          <a:p>
            <a:pPr>
              <a:defRPr/>
            </a:pPr>
            <a:r>
              <a:rPr lang="en-US" dirty="0"/>
              <a:t>2024 Property Tax Update - Property Tax Division</a:t>
            </a:r>
          </a:p>
        </p:txBody>
      </p:sp>
      <p:sp>
        <p:nvSpPr>
          <p:cNvPr id="6" name="Slide Number Placeholder 5">
            <a:extLst>
              <a:ext uri="{FF2B5EF4-FFF2-40B4-BE49-F238E27FC236}">
                <a16:creationId xmlns:a16="http://schemas.microsoft.com/office/drawing/2014/main" id="{59DD4795-11E0-2EB8-95B6-8F9936AF0F0F}"/>
              </a:ext>
            </a:extLst>
          </p:cNvPr>
          <p:cNvSpPr>
            <a:spLocks noGrp="1"/>
          </p:cNvSpPr>
          <p:nvPr>
            <p:ph type="sldNum" sz="quarter" idx="12"/>
          </p:nvPr>
        </p:nvSpPr>
        <p:spPr/>
        <p:txBody>
          <a:bodyPr/>
          <a:lstStyle>
            <a:lvl1pPr>
              <a:defRPr/>
            </a:lvl1pPr>
          </a:lstStyle>
          <a:p>
            <a:pPr>
              <a:defRPr/>
            </a:pPr>
            <a:fld id="{15AE8B3E-D48B-4BA8-8DF8-DC8B7813ADF0}" type="slidenum">
              <a:rPr lang="en-US" altLang="en-US"/>
              <a:pPr>
                <a:defRPr/>
              </a:pPr>
              <a:t>‹#›</a:t>
            </a:fld>
            <a:endParaRPr lang="en-US" altLang="en-US" dirty="0"/>
          </a:p>
        </p:txBody>
      </p:sp>
    </p:spTree>
    <p:extLst>
      <p:ext uri="{BB962C8B-B14F-4D97-AF65-F5344CB8AC3E}">
        <p14:creationId xmlns:p14="http://schemas.microsoft.com/office/powerpoint/2010/main" val="4203481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942BC99-1B95-4733-B003-4F897A813BC3}" type="datetime1">
              <a:rPr lang="en-US" smtClean="0"/>
              <a:t>3/27/2026</a:t>
            </a:fld>
            <a:endParaRPr lang="en-US" dirty="0"/>
          </a:p>
        </p:txBody>
      </p:sp>
      <p:sp>
        <p:nvSpPr>
          <p:cNvPr id="5" name="Footer Placeholder 4"/>
          <p:cNvSpPr>
            <a:spLocks noGrp="1"/>
          </p:cNvSpPr>
          <p:nvPr>
            <p:ph type="ftr" sz="quarter" idx="11"/>
          </p:nvPr>
        </p:nvSpPr>
        <p:spPr/>
        <p:txBody>
          <a:bodyPr/>
          <a:lstStyle/>
          <a:p>
            <a:pPr>
              <a:defRPr/>
            </a:pPr>
            <a:r>
              <a:rPr lang="en-US"/>
              <a:t>2024 Property Tax Update - Property Tax Division</a:t>
            </a:r>
            <a:endParaRPr lang="en-US" dirty="0"/>
          </a:p>
        </p:txBody>
      </p:sp>
      <p:sp>
        <p:nvSpPr>
          <p:cNvPr id="6" name="Slide Number Placeholder 5"/>
          <p:cNvSpPr>
            <a:spLocks noGrp="1"/>
          </p:cNvSpPr>
          <p:nvPr>
            <p:ph type="sldNum" sz="quarter" idx="12"/>
          </p:nvPr>
        </p:nvSpPr>
        <p:spPr/>
        <p:txBody>
          <a:bodyPr/>
          <a:lstStyle/>
          <a:p>
            <a:pPr>
              <a:defRPr/>
            </a:pPr>
            <a:fld id="{1E42900B-4AFF-4980-8AA3-0118D26B8DEE}" type="slidenum">
              <a:rPr lang="en-US" altLang="en-US" smtClean="0"/>
              <a:pPr>
                <a:defRPr/>
              </a:pPr>
              <a:t>‹#›</a:t>
            </a:fld>
            <a:endParaRPr lang="en-US" altLang="en-US" dirty="0"/>
          </a:p>
        </p:txBody>
      </p:sp>
    </p:spTree>
    <p:extLst>
      <p:ext uri="{BB962C8B-B14F-4D97-AF65-F5344CB8AC3E}">
        <p14:creationId xmlns:p14="http://schemas.microsoft.com/office/powerpoint/2010/main" val="3262433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35ED1C4-3682-4F84-9BB2-61B1982DB08E}" type="datetime1">
              <a:rPr lang="en-US" smtClean="0"/>
              <a:t>3/27/2026</a:t>
            </a:fld>
            <a:endParaRPr lang="en-US" dirty="0"/>
          </a:p>
        </p:txBody>
      </p:sp>
      <p:sp>
        <p:nvSpPr>
          <p:cNvPr id="5" name="Footer Placeholder 4"/>
          <p:cNvSpPr>
            <a:spLocks noGrp="1"/>
          </p:cNvSpPr>
          <p:nvPr>
            <p:ph type="ftr" sz="quarter" idx="11"/>
          </p:nvPr>
        </p:nvSpPr>
        <p:spPr/>
        <p:txBody>
          <a:bodyPr/>
          <a:lstStyle/>
          <a:p>
            <a:pPr>
              <a:defRPr/>
            </a:pPr>
            <a:r>
              <a:rPr lang="en-US"/>
              <a:t>2024 Property Tax Update - Property Tax Division</a:t>
            </a:r>
            <a:endParaRPr lang="en-US" dirty="0"/>
          </a:p>
        </p:txBody>
      </p:sp>
      <p:sp>
        <p:nvSpPr>
          <p:cNvPr id="6" name="Slide Number Placeholder 5"/>
          <p:cNvSpPr>
            <a:spLocks noGrp="1"/>
          </p:cNvSpPr>
          <p:nvPr>
            <p:ph type="sldNum" sz="quarter" idx="12"/>
          </p:nvPr>
        </p:nvSpPr>
        <p:spPr/>
        <p:txBody>
          <a:bodyPr/>
          <a:lstStyle/>
          <a:p>
            <a:pPr>
              <a:defRPr/>
            </a:pPr>
            <a:fld id="{E3E44F86-B3D6-438B-9A7A-D63113543772}" type="slidenum">
              <a:rPr lang="en-US" altLang="en-US" smtClean="0"/>
              <a:pPr>
                <a:defRPr/>
              </a:pPr>
              <a:t>‹#›</a:t>
            </a:fld>
            <a:endParaRPr lang="en-US" altLang="en-US" dirty="0"/>
          </a:p>
        </p:txBody>
      </p:sp>
    </p:spTree>
    <p:extLst>
      <p:ext uri="{BB962C8B-B14F-4D97-AF65-F5344CB8AC3E}">
        <p14:creationId xmlns:p14="http://schemas.microsoft.com/office/powerpoint/2010/main" val="286945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777BC26-EB41-434C-A9FB-A90D74A7C13F}" type="datetime1">
              <a:rPr lang="en-US" smtClean="0"/>
              <a:t>3/27/2026</a:t>
            </a:fld>
            <a:endParaRPr lang="en-US" dirty="0"/>
          </a:p>
        </p:txBody>
      </p:sp>
      <p:sp>
        <p:nvSpPr>
          <p:cNvPr id="5" name="Footer Placeholder 4"/>
          <p:cNvSpPr>
            <a:spLocks noGrp="1"/>
          </p:cNvSpPr>
          <p:nvPr>
            <p:ph type="ftr" sz="quarter" idx="11"/>
          </p:nvPr>
        </p:nvSpPr>
        <p:spPr/>
        <p:txBody>
          <a:bodyPr/>
          <a:lstStyle/>
          <a:p>
            <a:pPr>
              <a:defRPr/>
            </a:pPr>
            <a:r>
              <a:rPr lang="en-US"/>
              <a:t>2024 Property Tax Update - Property Tax Division</a:t>
            </a:r>
            <a:endParaRPr lang="en-US" dirty="0"/>
          </a:p>
        </p:txBody>
      </p:sp>
      <p:sp>
        <p:nvSpPr>
          <p:cNvPr id="6" name="Slide Number Placeholder 5"/>
          <p:cNvSpPr>
            <a:spLocks noGrp="1"/>
          </p:cNvSpPr>
          <p:nvPr>
            <p:ph type="sldNum" sz="quarter" idx="12"/>
          </p:nvPr>
        </p:nvSpPr>
        <p:spPr/>
        <p:txBody>
          <a:bodyPr/>
          <a:lstStyle/>
          <a:p>
            <a:pPr>
              <a:defRPr/>
            </a:pPr>
            <a:fld id="{06E87874-5926-4DF6-A53B-2C689561A98C}" type="slidenum">
              <a:rPr lang="en-US" altLang="en-US" smtClean="0"/>
              <a:pPr>
                <a:defRPr/>
              </a:pPr>
              <a:t>‹#›</a:t>
            </a:fld>
            <a:endParaRPr lang="en-US" altLang="en-US" dirty="0"/>
          </a:p>
        </p:txBody>
      </p:sp>
    </p:spTree>
    <p:extLst>
      <p:ext uri="{BB962C8B-B14F-4D97-AF65-F5344CB8AC3E}">
        <p14:creationId xmlns:p14="http://schemas.microsoft.com/office/powerpoint/2010/main" val="2379953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D6C9F22-EE03-4057-8AE9-CCFFA53FA546}" type="datetime1">
              <a:rPr lang="en-US" smtClean="0"/>
              <a:t>3/27/2026</a:t>
            </a:fld>
            <a:endParaRPr lang="en-US" dirty="0"/>
          </a:p>
        </p:txBody>
      </p:sp>
      <p:sp>
        <p:nvSpPr>
          <p:cNvPr id="6" name="Footer Placeholder 5"/>
          <p:cNvSpPr>
            <a:spLocks noGrp="1"/>
          </p:cNvSpPr>
          <p:nvPr>
            <p:ph type="ftr" sz="quarter" idx="11"/>
          </p:nvPr>
        </p:nvSpPr>
        <p:spPr/>
        <p:txBody>
          <a:bodyPr/>
          <a:lstStyle/>
          <a:p>
            <a:pPr>
              <a:defRPr/>
            </a:pPr>
            <a:r>
              <a:rPr lang="en-US"/>
              <a:t>2024 Property Tax Update - Property Tax Division</a:t>
            </a:r>
            <a:endParaRPr lang="en-US" dirty="0"/>
          </a:p>
        </p:txBody>
      </p:sp>
      <p:sp>
        <p:nvSpPr>
          <p:cNvPr id="7" name="Slide Number Placeholder 6"/>
          <p:cNvSpPr>
            <a:spLocks noGrp="1"/>
          </p:cNvSpPr>
          <p:nvPr>
            <p:ph type="sldNum" sz="quarter" idx="12"/>
          </p:nvPr>
        </p:nvSpPr>
        <p:spPr/>
        <p:txBody>
          <a:bodyPr/>
          <a:lstStyle/>
          <a:p>
            <a:pPr>
              <a:defRPr/>
            </a:pPr>
            <a:fld id="{35D1E4B2-1170-4C19-BA15-98EC106C2DCD}" type="slidenum">
              <a:rPr lang="en-US" altLang="en-US" smtClean="0"/>
              <a:pPr>
                <a:defRPr/>
              </a:pPr>
              <a:t>‹#›</a:t>
            </a:fld>
            <a:endParaRPr lang="en-US" altLang="en-US" dirty="0"/>
          </a:p>
        </p:txBody>
      </p:sp>
    </p:spTree>
    <p:extLst>
      <p:ext uri="{BB962C8B-B14F-4D97-AF65-F5344CB8AC3E}">
        <p14:creationId xmlns:p14="http://schemas.microsoft.com/office/powerpoint/2010/main" val="250959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2107E5D-19E6-4E98-A9C5-80B904A81ABF}" type="datetime1">
              <a:rPr lang="en-US" smtClean="0"/>
              <a:t>3/27/2026</a:t>
            </a:fld>
            <a:endParaRPr lang="en-US" dirty="0"/>
          </a:p>
        </p:txBody>
      </p:sp>
      <p:sp>
        <p:nvSpPr>
          <p:cNvPr id="8" name="Footer Placeholder 7"/>
          <p:cNvSpPr>
            <a:spLocks noGrp="1"/>
          </p:cNvSpPr>
          <p:nvPr>
            <p:ph type="ftr" sz="quarter" idx="11"/>
          </p:nvPr>
        </p:nvSpPr>
        <p:spPr/>
        <p:txBody>
          <a:bodyPr/>
          <a:lstStyle/>
          <a:p>
            <a:pPr>
              <a:defRPr/>
            </a:pPr>
            <a:r>
              <a:rPr lang="en-US"/>
              <a:t>2024 Property Tax Update - Property Tax Division</a:t>
            </a:r>
            <a:endParaRPr lang="en-US" dirty="0"/>
          </a:p>
        </p:txBody>
      </p:sp>
      <p:sp>
        <p:nvSpPr>
          <p:cNvPr id="9" name="Slide Number Placeholder 8"/>
          <p:cNvSpPr>
            <a:spLocks noGrp="1"/>
          </p:cNvSpPr>
          <p:nvPr>
            <p:ph type="sldNum" sz="quarter" idx="12"/>
          </p:nvPr>
        </p:nvSpPr>
        <p:spPr/>
        <p:txBody>
          <a:bodyPr/>
          <a:lstStyle/>
          <a:p>
            <a:pPr>
              <a:defRPr/>
            </a:pPr>
            <a:fld id="{5ECFA788-4104-4F5E-99EA-7D033C9F1C19}" type="slidenum">
              <a:rPr lang="en-US" altLang="en-US" smtClean="0"/>
              <a:pPr>
                <a:defRPr/>
              </a:pPr>
              <a:t>‹#›</a:t>
            </a:fld>
            <a:endParaRPr lang="en-US" altLang="en-US" dirty="0"/>
          </a:p>
        </p:txBody>
      </p:sp>
    </p:spTree>
    <p:extLst>
      <p:ext uri="{BB962C8B-B14F-4D97-AF65-F5344CB8AC3E}">
        <p14:creationId xmlns:p14="http://schemas.microsoft.com/office/powerpoint/2010/main" val="4011938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8ACCF71-1BA1-4CC2-A70C-DB9EF4CE71EB}" type="datetime1">
              <a:rPr lang="en-US" smtClean="0"/>
              <a:t>3/27/2026</a:t>
            </a:fld>
            <a:endParaRPr lang="en-US" dirty="0"/>
          </a:p>
        </p:txBody>
      </p:sp>
      <p:sp>
        <p:nvSpPr>
          <p:cNvPr id="4" name="Footer Placeholder 3"/>
          <p:cNvSpPr>
            <a:spLocks noGrp="1"/>
          </p:cNvSpPr>
          <p:nvPr>
            <p:ph type="ftr" sz="quarter" idx="11"/>
          </p:nvPr>
        </p:nvSpPr>
        <p:spPr/>
        <p:txBody>
          <a:bodyPr/>
          <a:lstStyle/>
          <a:p>
            <a:pPr>
              <a:defRPr/>
            </a:pPr>
            <a:r>
              <a:rPr lang="en-US"/>
              <a:t>2024 Property Tax Update - Property Tax Division</a:t>
            </a:r>
            <a:endParaRPr lang="en-US" dirty="0"/>
          </a:p>
        </p:txBody>
      </p:sp>
      <p:sp>
        <p:nvSpPr>
          <p:cNvPr id="5" name="Slide Number Placeholder 4"/>
          <p:cNvSpPr>
            <a:spLocks noGrp="1"/>
          </p:cNvSpPr>
          <p:nvPr>
            <p:ph type="sldNum" sz="quarter" idx="12"/>
          </p:nvPr>
        </p:nvSpPr>
        <p:spPr/>
        <p:txBody>
          <a:bodyPr/>
          <a:lstStyle/>
          <a:p>
            <a:pPr>
              <a:defRPr/>
            </a:pPr>
            <a:fld id="{A1E03303-95E9-4738-A3CA-80FE70DF02D0}" type="slidenum">
              <a:rPr lang="en-US" altLang="en-US" smtClean="0"/>
              <a:pPr>
                <a:defRPr/>
              </a:pPr>
              <a:t>‹#›</a:t>
            </a:fld>
            <a:endParaRPr lang="en-US" altLang="en-US" dirty="0"/>
          </a:p>
        </p:txBody>
      </p:sp>
    </p:spTree>
    <p:extLst>
      <p:ext uri="{BB962C8B-B14F-4D97-AF65-F5344CB8AC3E}">
        <p14:creationId xmlns:p14="http://schemas.microsoft.com/office/powerpoint/2010/main" val="443996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2AFD3CD-99A1-44B8-B3F5-0F26ACAE8A5C}" type="datetime1">
              <a:rPr lang="en-US" smtClean="0"/>
              <a:t>3/27/2026</a:t>
            </a:fld>
            <a:endParaRPr lang="en-US" dirty="0"/>
          </a:p>
        </p:txBody>
      </p:sp>
      <p:sp>
        <p:nvSpPr>
          <p:cNvPr id="3" name="Footer Placeholder 2"/>
          <p:cNvSpPr>
            <a:spLocks noGrp="1"/>
          </p:cNvSpPr>
          <p:nvPr>
            <p:ph type="ftr" sz="quarter" idx="11"/>
          </p:nvPr>
        </p:nvSpPr>
        <p:spPr/>
        <p:txBody>
          <a:bodyPr/>
          <a:lstStyle/>
          <a:p>
            <a:pPr>
              <a:defRPr/>
            </a:pPr>
            <a:r>
              <a:rPr lang="en-US"/>
              <a:t>2024 Property Tax Update - Property Tax Division</a:t>
            </a:r>
            <a:endParaRPr lang="en-US" dirty="0"/>
          </a:p>
        </p:txBody>
      </p:sp>
      <p:sp>
        <p:nvSpPr>
          <p:cNvPr id="4" name="Slide Number Placeholder 3"/>
          <p:cNvSpPr>
            <a:spLocks noGrp="1"/>
          </p:cNvSpPr>
          <p:nvPr>
            <p:ph type="sldNum" sz="quarter" idx="12"/>
          </p:nvPr>
        </p:nvSpPr>
        <p:spPr/>
        <p:txBody>
          <a:bodyPr/>
          <a:lstStyle/>
          <a:p>
            <a:pPr>
              <a:defRPr/>
            </a:pPr>
            <a:fld id="{F4E55233-E584-4D35-A4DE-514D17EB506F}" type="slidenum">
              <a:rPr lang="en-US" altLang="en-US" smtClean="0"/>
              <a:pPr>
                <a:defRPr/>
              </a:pPr>
              <a:t>‹#›</a:t>
            </a:fld>
            <a:endParaRPr lang="en-US" altLang="en-US" dirty="0"/>
          </a:p>
        </p:txBody>
      </p:sp>
    </p:spTree>
    <p:extLst>
      <p:ext uri="{BB962C8B-B14F-4D97-AF65-F5344CB8AC3E}">
        <p14:creationId xmlns:p14="http://schemas.microsoft.com/office/powerpoint/2010/main" val="2581555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E0F59AB-3E6D-4F87-A02D-0CF8B2FCABC1}" type="datetime1">
              <a:rPr lang="en-US" smtClean="0"/>
              <a:t>3/27/2026</a:t>
            </a:fld>
            <a:endParaRPr lang="en-US" dirty="0"/>
          </a:p>
        </p:txBody>
      </p:sp>
      <p:sp>
        <p:nvSpPr>
          <p:cNvPr id="6" name="Footer Placeholder 5"/>
          <p:cNvSpPr>
            <a:spLocks noGrp="1"/>
          </p:cNvSpPr>
          <p:nvPr>
            <p:ph type="ftr" sz="quarter" idx="11"/>
          </p:nvPr>
        </p:nvSpPr>
        <p:spPr/>
        <p:txBody>
          <a:bodyPr/>
          <a:lstStyle/>
          <a:p>
            <a:pPr>
              <a:defRPr/>
            </a:pPr>
            <a:r>
              <a:rPr lang="en-US"/>
              <a:t>2024 Property Tax Update - Property Tax Division</a:t>
            </a:r>
            <a:endParaRPr lang="en-US" dirty="0"/>
          </a:p>
        </p:txBody>
      </p:sp>
      <p:sp>
        <p:nvSpPr>
          <p:cNvPr id="7" name="Slide Number Placeholder 6"/>
          <p:cNvSpPr>
            <a:spLocks noGrp="1"/>
          </p:cNvSpPr>
          <p:nvPr>
            <p:ph type="sldNum" sz="quarter" idx="12"/>
          </p:nvPr>
        </p:nvSpPr>
        <p:spPr/>
        <p:txBody>
          <a:bodyPr/>
          <a:lstStyle/>
          <a:p>
            <a:pPr>
              <a:defRPr/>
            </a:pPr>
            <a:fld id="{D6811000-F07A-42C6-AEC4-9A9CA3158BAF}" type="slidenum">
              <a:rPr lang="en-US" altLang="en-US" smtClean="0"/>
              <a:pPr>
                <a:defRPr/>
              </a:pPr>
              <a:t>‹#›</a:t>
            </a:fld>
            <a:endParaRPr lang="en-US" altLang="en-US" dirty="0"/>
          </a:p>
        </p:txBody>
      </p:sp>
    </p:spTree>
    <p:extLst>
      <p:ext uri="{BB962C8B-B14F-4D97-AF65-F5344CB8AC3E}">
        <p14:creationId xmlns:p14="http://schemas.microsoft.com/office/powerpoint/2010/main" val="401080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A36ED-57B5-B2A2-B5A4-9B8465C0A2B1}"/>
              </a:ext>
            </a:extLst>
          </p:cNvPr>
          <p:cNvSpPr>
            <a:spLocks noGrp="1"/>
          </p:cNvSpPr>
          <p:nvPr>
            <p:ph type="dt" sz="half" idx="10"/>
          </p:nvPr>
        </p:nvSpPr>
        <p:spPr/>
        <p:txBody>
          <a:bodyPr/>
          <a:lstStyle>
            <a:lvl1pPr>
              <a:defRPr/>
            </a:lvl1pPr>
          </a:lstStyle>
          <a:p>
            <a:pPr>
              <a:defRPr/>
            </a:pPr>
            <a:fld id="{135ED1C4-3682-4F84-9BB2-61B1982DB08E}" type="datetime1">
              <a:rPr lang="en-US" smtClean="0"/>
              <a:t>3/27/2026</a:t>
            </a:fld>
            <a:endParaRPr lang="en-US" dirty="0"/>
          </a:p>
        </p:txBody>
      </p:sp>
      <p:sp>
        <p:nvSpPr>
          <p:cNvPr id="5" name="Footer Placeholder 4">
            <a:extLst>
              <a:ext uri="{FF2B5EF4-FFF2-40B4-BE49-F238E27FC236}">
                <a16:creationId xmlns:a16="http://schemas.microsoft.com/office/drawing/2014/main" id="{4935BC3D-D9E5-4BF6-FD91-6EC671A5AE8F}"/>
              </a:ext>
            </a:extLst>
          </p:cNvPr>
          <p:cNvSpPr>
            <a:spLocks noGrp="1"/>
          </p:cNvSpPr>
          <p:nvPr>
            <p:ph type="ftr" sz="quarter" idx="11"/>
          </p:nvPr>
        </p:nvSpPr>
        <p:spPr/>
        <p:txBody>
          <a:bodyPr/>
          <a:lstStyle>
            <a:lvl1pPr>
              <a:defRPr/>
            </a:lvl1pPr>
          </a:lstStyle>
          <a:p>
            <a:pPr>
              <a:defRPr/>
            </a:pPr>
            <a:r>
              <a:rPr lang="en-US" dirty="0"/>
              <a:t>2024 Property Tax Update - Property Tax Division</a:t>
            </a:r>
          </a:p>
        </p:txBody>
      </p:sp>
      <p:sp>
        <p:nvSpPr>
          <p:cNvPr id="6" name="Slide Number Placeholder 5">
            <a:extLst>
              <a:ext uri="{FF2B5EF4-FFF2-40B4-BE49-F238E27FC236}">
                <a16:creationId xmlns:a16="http://schemas.microsoft.com/office/drawing/2014/main" id="{C9CBD0D9-60CB-644A-7F60-B4E33635D795}"/>
              </a:ext>
            </a:extLst>
          </p:cNvPr>
          <p:cNvSpPr>
            <a:spLocks noGrp="1"/>
          </p:cNvSpPr>
          <p:nvPr>
            <p:ph type="sldNum" sz="quarter" idx="12"/>
          </p:nvPr>
        </p:nvSpPr>
        <p:spPr/>
        <p:txBody>
          <a:bodyPr/>
          <a:lstStyle>
            <a:lvl1pPr>
              <a:defRPr/>
            </a:lvl1pPr>
          </a:lstStyle>
          <a:p>
            <a:pPr>
              <a:defRPr/>
            </a:pPr>
            <a:fld id="{E3E44F86-B3D6-438B-9A7A-D63113543772}" type="slidenum">
              <a:rPr lang="en-US" altLang="en-US"/>
              <a:pPr>
                <a:defRPr/>
              </a:pPr>
              <a:t>‹#›</a:t>
            </a:fld>
            <a:endParaRPr lang="en-US" altLang="en-US" dirty="0"/>
          </a:p>
        </p:txBody>
      </p:sp>
    </p:spTree>
    <p:extLst>
      <p:ext uri="{BB962C8B-B14F-4D97-AF65-F5344CB8AC3E}">
        <p14:creationId xmlns:p14="http://schemas.microsoft.com/office/powerpoint/2010/main" val="75303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3689A9E-BABC-48D4-B442-355CA90499A2}" type="datetime1">
              <a:rPr lang="en-US" smtClean="0"/>
              <a:t>3/27/2026</a:t>
            </a:fld>
            <a:endParaRPr lang="en-US" dirty="0"/>
          </a:p>
        </p:txBody>
      </p:sp>
      <p:sp>
        <p:nvSpPr>
          <p:cNvPr id="6" name="Footer Placeholder 5"/>
          <p:cNvSpPr>
            <a:spLocks noGrp="1"/>
          </p:cNvSpPr>
          <p:nvPr>
            <p:ph type="ftr" sz="quarter" idx="11"/>
          </p:nvPr>
        </p:nvSpPr>
        <p:spPr/>
        <p:txBody>
          <a:bodyPr/>
          <a:lstStyle/>
          <a:p>
            <a:pPr>
              <a:defRPr/>
            </a:pPr>
            <a:r>
              <a:rPr lang="en-US"/>
              <a:t>2024 Property Tax Update - Property Tax Division</a:t>
            </a:r>
            <a:endParaRPr lang="en-US" dirty="0"/>
          </a:p>
        </p:txBody>
      </p:sp>
      <p:sp>
        <p:nvSpPr>
          <p:cNvPr id="7" name="Slide Number Placeholder 6"/>
          <p:cNvSpPr>
            <a:spLocks noGrp="1"/>
          </p:cNvSpPr>
          <p:nvPr>
            <p:ph type="sldNum" sz="quarter" idx="12"/>
          </p:nvPr>
        </p:nvSpPr>
        <p:spPr/>
        <p:txBody>
          <a:bodyPr/>
          <a:lstStyle/>
          <a:p>
            <a:pPr>
              <a:defRPr/>
            </a:pPr>
            <a:fld id="{3BCA4B50-7702-4B9D-8DC3-CD7AA3ADB42A}" type="slidenum">
              <a:rPr lang="en-US" altLang="en-US" smtClean="0"/>
              <a:pPr>
                <a:defRPr/>
              </a:pPr>
              <a:t>‹#›</a:t>
            </a:fld>
            <a:endParaRPr lang="en-US" altLang="en-US" dirty="0"/>
          </a:p>
        </p:txBody>
      </p:sp>
    </p:spTree>
    <p:extLst>
      <p:ext uri="{BB962C8B-B14F-4D97-AF65-F5344CB8AC3E}">
        <p14:creationId xmlns:p14="http://schemas.microsoft.com/office/powerpoint/2010/main" val="3485511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7AED2CE-9BE7-4686-A98A-FE98F2EA42C7}" type="datetime1">
              <a:rPr lang="en-US" smtClean="0"/>
              <a:t>3/27/2026</a:t>
            </a:fld>
            <a:endParaRPr lang="en-US" dirty="0"/>
          </a:p>
        </p:txBody>
      </p:sp>
      <p:sp>
        <p:nvSpPr>
          <p:cNvPr id="5" name="Footer Placeholder 4"/>
          <p:cNvSpPr>
            <a:spLocks noGrp="1"/>
          </p:cNvSpPr>
          <p:nvPr>
            <p:ph type="ftr" sz="quarter" idx="11"/>
          </p:nvPr>
        </p:nvSpPr>
        <p:spPr/>
        <p:txBody>
          <a:bodyPr/>
          <a:lstStyle/>
          <a:p>
            <a:pPr>
              <a:defRPr/>
            </a:pPr>
            <a:r>
              <a:rPr lang="en-US"/>
              <a:t>2024 Property Tax Update - Property Tax Division</a:t>
            </a:r>
            <a:endParaRPr lang="en-US" dirty="0"/>
          </a:p>
        </p:txBody>
      </p:sp>
      <p:sp>
        <p:nvSpPr>
          <p:cNvPr id="6" name="Slide Number Placeholder 5"/>
          <p:cNvSpPr>
            <a:spLocks noGrp="1"/>
          </p:cNvSpPr>
          <p:nvPr>
            <p:ph type="sldNum" sz="quarter" idx="12"/>
          </p:nvPr>
        </p:nvSpPr>
        <p:spPr/>
        <p:txBody>
          <a:bodyPr/>
          <a:lstStyle/>
          <a:p>
            <a:pPr>
              <a:defRPr/>
            </a:pPr>
            <a:fld id="{67D9335A-92F3-4DD4-9F6E-62F74F2C92D3}" type="slidenum">
              <a:rPr lang="en-US" altLang="en-US" smtClean="0"/>
              <a:pPr>
                <a:defRPr/>
              </a:pPr>
              <a:t>‹#›</a:t>
            </a:fld>
            <a:endParaRPr lang="en-US" altLang="en-US" dirty="0"/>
          </a:p>
        </p:txBody>
      </p:sp>
    </p:spTree>
    <p:extLst>
      <p:ext uri="{BB962C8B-B14F-4D97-AF65-F5344CB8AC3E}">
        <p14:creationId xmlns:p14="http://schemas.microsoft.com/office/powerpoint/2010/main" val="3579568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8200D2A-4896-4951-BEF7-AC6A08C4A095}" type="datetime1">
              <a:rPr lang="en-US" smtClean="0"/>
              <a:t>3/27/2026</a:t>
            </a:fld>
            <a:endParaRPr lang="en-US" dirty="0"/>
          </a:p>
        </p:txBody>
      </p:sp>
      <p:sp>
        <p:nvSpPr>
          <p:cNvPr id="5" name="Footer Placeholder 4"/>
          <p:cNvSpPr>
            <a:spLocks noGrp="1"/>
          </p:cNvSpPr>
          <p:nvPr>
            <p:ph type="ftr" sz="quarter" idx="11"/>
          </p:nvPr>
        </p:nvSpPr>
        <p:spPr/>
        <p:txBody>
          <a:bodyPr/>
          <a:lstStyle/>
          <a:p>
            <a:pPr>
              <a:defRPr/>
            </a:pPr>
            <a:r>
              <a:rPr lang="en-US"/>
              <a:t>2024 Property Tax Update - Property Tax Division</a:t>
            </a:r>
            <a:endParaRPr lang="en-US" dirty="0"/>
          </a:p>
        </p:txBody>
      </p:sp>
      <p:sp>
        <p:nvSpPr>
          <p:cNvPr id="6" name="Slide Number Placeholder 5"/>
          <p:cNvSpPr>
            <a:spLocks noGrp="1"/>
          </p:cNvSpPr>
          <p:nvPr>
            <p:ph type="sldNum" sz="quarter" idx="12"/>
          </p:nvPr>
        </p:nvSpPr>
        <p:spPr/>
        <p:txBody>
          <a:bodyPr/>
          <a:lstStyle/>
          <a:p>
            <a:pPr>
              <a:defRPr/>
            </a:pPr>
            <a:fld id="{15AE8B3E-D48B-4BA8-8DF8-DC8B7813ADF0}" type="slidenum">
              <a:rPr lang="en-US" altLang="en-US" smtClean="0"/>
              <a:pPr>
                <a:defRPr/>
              </a:pPr>
              <a:t>‹#›</a:t>
            </a:fld>
            <a:endParaRPr lang="en-US" altLang="en-US" dirty="0"/>
          </a:p>
        </p:txBody>
      </p:sp>
    </p:spTree>
    <p:extLst>
      <p:ext uri="{BB962C8B-B14F-4D97-AF65-F5344CB8AC3E}">
        <p14:creationId xmlns:p14="http://schemas.microsoft.com/office/powerpoint/2010/main" val="309240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2DF2FA-FA98-838B-DF63-849183C39DFE}"/>
              </a:ext>
            </a:extLst>
          </p:cNvPr>
          <p:cNvSpPr>
            <a:spLocks noGrp="1"/>
          </p:cNvSpPr>
          <p:nvPr>
            <p:ph type="dt" sz="half" idx="10"/>
          </p:nvPr>
        </p:nvSpPr>
        <p:spPr/>
        <p:txBody>
          <a:bodyPr/>
          <a:lstStyle>
            <a:lvl1pPr>
              <a:defRPr/>
            </a:lvl1pPr>
          </a:lstStyle>
          <a:p>
            <a:pPr>
              <a:defRPr/>
            </a:pPr>
            <a:fld id="{F777BC26-EB41-434C-A9FB-A90D74A7C13F}" type="datetime1">
              <a:rPr lang="en-US" smtClean="0"/>
              <a:t>3/27/2026</a:t>
            </a:fld>
            <a:endParaRPr lang="en-US" dirty="0"/>
          </a:p>
        </p:txBody>
      </p:sp>
      <p:sp>
        <p:nvSpPr>
          <p:cNvPr id="5" name="Footer Placeholder 4">
            <a:extLst>
              <a:ext uri="{FF2B5EF4-FFF2-40B4-BE49-F238E27FC236}">
                <a16:creationId xmlns:a16="http://schemas.microsoft.com/office/drawing/2014/main" id="{74B51450-10A7-C0D6-3D26-ACACF8081363}"/>
              </a:ext>
            </a:extLst>
          </p:cNvPr>
          <p:cNvSpPr>
            <a:spLocks noGrp="1"/>
          </p:cNvSpPr>
          <p:nvPr>
            <p:ph type="ftr" sz="quarter" idx="11"/>
          </p:nvPr>
        </p:nvSpPr>
        <p:spPr/>
        <p:txBody>
          <a:bodyPr/>
          <a:lstStyle>
            <a:lvl1pPr>
              <a:defRPr/>
            </a:lvl1pPr>
          </a:lstStyle>
          <a:p>
            <a:pPr>
              <a:defRPr/>
            </a:pPr>
            <a:r>
              <a:rPr lang="en-US" dirty="0"/>
              <a:t>2024 Property Tax Update - Property Tax Division</a:t>
            </a:r>
          </a:p>
        </p:txBody>
      </p:sp>
      <p:sp>
        <p:nvSpPr>
          <p:cNvPr id="6" name="Slide Number Placeholder 5">
            <a:extLst>
              <a:ext uri="{FF2B5EF4-FFF2-40B4-BE49-F238E27FC236}">
                <a16:creationId xmlns:a16="http://schemas.microsoft.com/office/drawing/2014/main" id="{707A1C4E-7C3D-ABD7-C60A-CE6CDBEC5D8F}"/>
              </a:ext>
            </a:extLst>
          </p:cNvPr>
          <p:cNvSpPr>
            <a:spLocks noGrp="1"/>
          </p:cNvSpPr>
          <p:nvPr>
            <p:ph type="sldNum" sz="quarter" idx="12"/>
          </p:nvPr>
        </p:nvSpPr>
        <p:spPr/>
        <p:txBody>
          <a:bodyPr/>
          <a:lstStyle>
            <a:lvl1pPr>
              <a:defRPr/>
            </a:lvl1pPr>
          </a:lstStyle>
          <a:p>
            <a:pPr>
              <a:defRPr/>
            </a:pPr>
            <a:fld id="{06E87874-5926-4DF6-A53B-2C689561A98C}" type="slidenum">
              <a:rPr lang="en-US" altLang="en-US"/>
              <a:pPr>
                <a:defRPr/>
              </a:pPr>
              <a:t>‹#›</a:t>
            </a:fld>
            <a:endParaRPr lang="en-US" altLang="en-US" dirty="0"/>
          </a:p>
        </p:txBody>
      </p:sp>
    </p:spTree>
    <p:extLst>
      <p:ext uri="{BB962C8B-B14F-4D97-AF65-F5344CB8AC3E}">
        <p14:creationId xmlns:p14="http://schemas.microsoft.com/office/powerpoint/2010/main" val="276297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CFE6678-EFB0-F8A6-6829-CE8748DC45A5}"/>
              </a:ext>
            </a:extLst>
          </p:cNvPr>
          <p:cNvSpPr>
            <a:spLocks noGrp="1"/>
          </p:cNvSpPr>
          <p:nvPr>
            <p:ph type="dt" sz="half" idx="10"/>
          </p:nvPr>
        </p:nvSpPr>
        <p:spPr/>
        <p:txBody>
          <a:bodyPr/>
          <a:lstStyle>
            <a:lvl1pPr>
              <a:defRPr/>
            </a:lvl1pPr>
          </a:lstStyle>
          <a:p>
            <a:pPr>
              <a:defRPr/>
            </a:pPr>
            <a:fld id="{7D6C9F22-EE03-4057-8AE9-CCFFA53FA546}" type="datetime1">
              <a:rPr lang="en-US" smtClean="0"/>
              <a:t>3/27/2026</a:t>
            </a:fld>
            <a:endParaRPr lang="en-US" dirty="0"/>
          </a:p>
        </p:txBody>
      </p:sp>
      <p:sp>
        <p:nvSpPr>
          <p:cNvPr id="6" name="Footer Placeholder 4">
            <a:extLst>
              <a:ext uri="{FF2B5EF4-FFF2-40B4-BE49-F238E27FC236}">
                <a16:creationId xmlns:a16="http://schemas.microsoft.com/office/drawing/2014/main" id="{8327FB81-B28C-F43D-883D-EB3901142750}"/>
              </a:ext>
            </a:extLst>
          </p:cNvPr>
          <p:cNvSpPr>
            <a:spLocks noGrp="1"/>
          </p:cNvSpPr>
          <p:nvPr>
            <p:ph type="ftr" sz="quarter" idx="11"/>
          </p:nvPr>
        </p:nvSpPr>
        <p:spPr/>
        <p:txBody>
          <a:bodyPr/>
          <a:lstStyle>
            <a:lvl1pPr>
              <a:defRPr/>
            </a:lvl1pPr>
          </a:lstStyle>
          <a:p>
            <a:pPr>
              <a:defRPr/>
            </a:pPr>
            <a:r>
              <a:rPr lang="en-US" dirty="0"/>
              <a:t>2024 Property Tax Update - Property Tax Division</a:t>
            </a:r>
          </a:p>
        </p:txBody>
      </p:sp>
      <p:sp>
        <p:nvSpPr>
          <p:cNvPr id="7" name="Slide Number Placeholder 5">
            <a:extLst>
              <a:ext uri="{FF2B5EF4-FFF2-40B4-BE49-F238E27FC236}">
                <a16:creationId xmlns:a16="http://schemas.microsoft.com/office/drawing/2014/main" id="{ED677EB2-052E-CB2A-B9C3-438BD4DC45B8}"/>
              </a:ext>
            </a:extLst>
          </p:cNvPr>
          <p:cNvSpPr>
            <a:spLocks noGrp="1"/>
          </p:cNvSpPr>
          <p:nvPr>
            <p:ph type="sldNum" sz="quarter" idx="12"/>
          </p:nvPr>
        </p:nvSpPr>
        <p:spPr/>
        <p:txBody>
          <a:bodyPr/>
          <a:lstStyle>
            <a:lvl1pPr>
              <a:defRPr/>
            </a:lvl1pPr>
          </a:lstStyle>
          <a:p>
            <a:pPr>
              <a:defRPr/>
            </a:pPr>
            <a:fld id="{35D1E4B2-1170-4C19-BA15-98EC106C2DCD}" type="slidenum">
              <a:rPr lang="en-US" altLang="en-US"/>
              <a:pPr>
                <a:defRPr/>
              </a:pPr>
              <a:t>‹#›</a:t>
            </a:fld>
            <a:endParaRPr lang="en-US" altLang="en-US" dirty="0"/>
          </a:p>
        </p:txBody>
      </p:sp>
    </p:spTree>
    <p:extLst>
      <p:ext uri="{BB962C8B-B14F-4D97-AF65-F5344CB8AC3E}">
        <p14:creationId xmlns:p14="http://schemas.microsoft.com/office/powerpoint/2010/main" val="127798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590DC99-00BC-CBA9-7F21-B5484A2F9E87}"/>
              </a:ext>
            </a:extLst>
          </p:cNvPr>
          <p:cNvSpPr>
            <a:spLocks noGrp="1"/>
          </p:cNvSpPr>
          <p:nvPr>
            <p:ph type="dt" sz="half" idx="10"/>
          </p:nvPr>
        </p:nvSpPr>
        <p:spPr/>
        <p:txBody>
          <a:bodyPr/>
          <a:lstStyle>
            <a:lvl1pPr>
              <a:defRPr/>
            </a:lvl1pPr>
          </a:lstStyle>
          <a:p>
            <a:pPr>
              <a:defRPr/>
            </a:pPr>
            <a:fld id="{42107E5D-19E6-4E98-A9C5-80B904A81ABF}" type="datetime1">
              <a:rPr lang="en-US" smtClean="0"/>
              <a:t>3/27/2026</a:t>
            </a:fld>
            <a:endParaRPr lang="en-US" dirty="0"/>
          </a:p>
        </p:txBody>
      </p:sp>
      <p:sp>
        <p:nvSpPr>
          <p:cNvPr id="8" name="Footer Placeholder 4">
            <a:extLst>
              <a:ext uri="{FF2B5EF4-FFF2-40B4-BE49-F238E27FC236}">
                <a16:creationId xmlns:a16="http://schemas.microsoft.com/office/drawing/2014/main" id="{DC0236B9-7CD2-C855-FC54-36F2D5232A5C}"/>
              </a:ext>
            </a:extLst>
          </p:cNvPr>
          <p:cNvSpPr>
            <a:spLocks noGrp="1"/>
          </p:cNvSpPr>
          <p:nvPr>
            <p:ph type="ftr" sz="quarter" idx="11"/>
          </p:nvPr>
        </p:nvSpPr>
        <p:spPr/>
        <p:txBody>
          <a:bodyPr/>
          <a:lstStyle>
            <a:lvl1pPr>
              <a:defRPr/>
            </a:lvl1pPr>
          </a:lstStyle>
          <a:p>
            <a:pPr>
              <a:defRPr/>
            </a:pPr>
            <a:r>
              <a:rPr lang="en-US" dirty="0"/>
              <a:t>2024 Property Tax Update - Property Tax Division</a:t>
            </a:r>
          </a:p>
        </p:txBody>
      </p:sp>
      <p:sp>
        <p:nvSpPr>
          <p:cNvPr id="9" name="Slide Number Placeholder 5">
            <a:extLst>
              <a:ext uri="{FF2B5EF4-FFF2-40B4-BE49-F238E27FC236}">
                <a16:creationId xmlns:a16="http://schemas.microsoft.com/office/drawing/2014/main" id="{EB1535DB-B444-13D9-14FC-7CD655B2D1E1}"/>
              </a:ext>
            </a:extLst>
          </p:cNvPr>
          <p:cNvSpPr>
            <a:spLocks noGrp="1"/>
          </p:cNvSpPr>
          <p:nvPr>
            <p:ph type="sldNum" sz="quarter" idx="12"/>
          </p:nvPr>
        </p:nvSpPr>
        <p:spPr/>
        <p:txBody>
          <a:bodyPr/>
          <a:lstStyle>
            <a:lvl1pPr>
              <a:defRPr/>
            </a:lvl1pPr>
          </a:lstStyle>
          <a:p>
            <a:pPr>
              <a:defRPr/>
            </a:pPr>
            <a:fld id="{5ECFA788-4104-4F5E-99EA-7D033C9F1C19}" type="slidenum">
              <a:rPr lang="en-US" altLang="en-US"/>
              <a:pPr>
                <a:defRPr/>
              </a:pPr>
              <a:t>‹#›</a:t>
            </a:fld>
            <a:endParaRPr lang="en-US" altLang="en-US" dirty="0"/>
          </a:p>
        </p:txBody>
      </p:sp>
    </p:spTree>
    <p:extLst>
      <p:ext uri="{BB962C8B-B14F-4D97-AF65-F5344CB8AC3E}">
        <p14:creationId xmlns:p14="http://schemas.microsoft.com/office/powerpoint/2010/main" val="90554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FFDA3AC-797F-25BE-BEA3-242DD208C52C}"/>
              </a:ext>
            </a:extLst>
          </p:cNvPr>
          <p:cNvSpPr>
            <a:spLocks noGrp="1"/>
          </p:cNvSpPr>
          <p:nvPr>
            <p:ph type="dt" sz="half" idx="10"/>
          </p:nvPr>
        </p:nvSpPr>
        <p:spPr/>
        <p:txBody>
          <a:bodyPr/>
          <a:lstStyle>
            <a:lvl1pPr>
              <a:defRPr/>
            </a:lvl1pPr>
          </a:lstStyle>
          <a:p>
            <a:pPr>
              <a:defRPr/>
            </a:pPr>
            <a:fld id="{C8ACCF71-1BA1-4CC2-A70C-DB9EF4CE71EB}" type="datetime1">
              <a:rPr lang="en-US" smtClean="0"/>
              <a:t>3/27/2026</a:t>
            </a:fld>
            <a:endParaRPr lang="en-US" dirty="0"/>
          </a:p>
        </p:txBody>
      </p:sp>
      <p:sp>
        <p:nvSpPr>
          <p:cNvPr id="4" name="Footer Placeholder 4">
            <a:extLst>
              <a:ext uri="{FF2B5EF4-FFF2-40B4-BE49-F238E27FC236}">
                <a16:creationId xmlns:a16="http://schemas.microsoft.com/office/drawing/2014/main" id="{293DB145-BBA6-03A0-B852-E7D12971ADFD}"/>
              </a:ext>
            </a:extLst>
          </p:cNvPr>
          <p:cNvSpPr>
            <a:spLocks noGrp="1"/>
          </p:cNvSpPr>
          <p:nvPr>
            <p:ph type="ftr" sz="quarter" idx="11"/>
          </p:nvPr>
        </p:nvSpPr>
        <p:spPr/>
        <p:txBody>
          <a:bodyPr/>
          <a:lstStyle>
            <a:lvl1pPr>
              <a:defRPr/>
            </a:lvl1pPr>
          </a:lstStyle>
          <a:p>
            <a:pPr>
              <a:defRPr/>
            </a:pPr>
            <a:r>
              <a:rPr lang="en-US" dirty="0"/>
              <a:t>2024 Property Tax Update - Property Tax Division</a:t>
            </a:r>
          </a:p>
        </p:txBody>
      </p:sp>
      <p:sp>
        <p:nvSpPr>
          <p:cNvPr id="5" name="Slide Number Placeholder 5">
            <a:extLst>
              <a:ext uri="{FF2B5EF4-FFF2-40B4-BE49-F238E27FC236}">
                <a16:creationId xmlns:a16="http://schemas.microsoft.com/office/drawing/2014/main" id="{1BDA2D77-AC7A-22CC-7BFE-81F176A59010}"/>
              </a:ext>
            </a:extLst>
          </p:cNvPr>
          <p:cNvSpPr>
            <a:spLocks noGrp="1"/>
          </p:cNvSpPr>
          <p:nvPr>
            <p:ph type="sldNum" sz="quarter" idx="12"/>
          </p:nvPr>
        </p:nvSpPr>
        <p:spPr/>
        <p:txBody>
          <a:bodyPr/>
          <a:lstStyle>
            <a:lvl1pPr>
              <a:defRPr/>
            </a:lvl1pPr>
          </a:lstStyle>
          <a:p>
            <a:pPr>
              <a:defRPr/>
            </a:pPr>
            <a:fld id="{A1E03303-95E9-4738-A3CA-80FE70DF02D0}" type="slidenum">
              <a:rPr lang="en-US" altLang="en-US"/>
              <a:pPr>
                <a:defRPr/>
              </a:pPr>
              <a:t>‹#›</a:t>
            </a:fld>
            <a:endParaRPr lang="en-US" altLang="en-US" dirty="0"/>
          </a:p>
        </p:txBody>
      </p:sp>
    </p:spTree>
    <p:extLst>
      <p:ext uri="{BB962C8B-B14F-4D97-AF65-F5344CB8AC3E}">
        <p14:creationId xmlns:p14="http://schemas.microsoft.com/office/powerpoint/2010/main" val="107069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EC99ABD-A4E4-1B55-92C1-DFF06B8652BA}"/>
              </a:ext>
            </a:extLst>
          </p:cNvPr>
          <p:cNvSpPr>
            <a:spLocks noGrp="1"/>
          </p:cNvSpPr>
          <p:nvPr>
            <p:ph type="dt" sz="half" idx="10"/>
          </p:nvPr>
        </p:nvSpPr>
        <p:spPr/>
        <p:txBody>
          <a:bodyPr/>
          <a:lstStyle>
            <a:lvl1pPr>
              <a:defRPr/>
            </a:lvl1pPr>
          </a:lstStyle>
          <a:p>
            <a:pPr>
              <a:defRPr/>
            </a:pPr>
            <a:fld id="{52AFD3CD-99A1-44B8-B3F5-0F26ACAE8A5C}" type="datetime1">
              <a:rPr lang="en-US" smtClean="0"/>
              <a:t>3/27/2026</a:t>
            </a:fld>
            <a:endParaRPr lang="en-US" dirty="0"/>
          </a:p>
        </p:txBody>
      </p:sp>
      <p:sp>
        <p:nvSpPr>
          <p:cNvPr id="3" name="Footer Placeholder 4">
            <a:extLst>
              <a:ext uri="{FF2B5EF4-FFF2-40B4-BE49-F238E27FC236}">
                <a16:creationId xmlns:a16="http://schemas.microsoft.com/office/drawing/2014/main" id="{1137C5E4-FEDD-C6B1-005B-BEBA3A82D130}"/>
              </a:ext>
            </a:extLst>
          </p:cNvPr>
          <p:cNvSpPr>
            <a:spLocks noGrp="1"/>
          </p:cNvSpPr>
          <p:nvPr>
            <p:ph type="ftr" sz="quarter" idx="11"/>
          </p:nvPr>
        </p:nvSpPr>
        <p:spPr/>
        <p:txBody>
          <a:bodyPr/>
          <a:lstStyle>
            <a:lvl1pPr>
              <a:defRPr/>
            </a:lvl1pPr>
          </a:lstStyle>
          <a:p>
            <a:pPr>
              <a:defRPr/>
            </a:pPr>
            <a:r>
              <a:rPr lang="en-US" dirty="0"/>
              <a:t>2024 Property Tax Update - Property Tax Division</a:t>
            </a:r>
          </a:p>
        </p:txBody>
      </p:sp>
      <p:sp>
        <p:nvSpPr>
          <p:cNvPr id="4" name="Slide Number Placeholder 5">
            <a:extLst>
              <a:ext uri="{FF2B5EF4-FFF2-40B4-BE49-F238E27FC236}">
                <a16:creationId xmlns:a16="http://schemas.microsoft.com/office/drawing/2014/main" id="{840CD9B6-EE9F-A0A5-1250-AB438E27918C}"/>
              </a:ext>
            </a:extLst>
          </p:cNvPr>
          <p:cNvSpPr>
            <a:spLocks noGrp="1"/>
          </p:cNvSpPr>
          <p:nvPr>
            <p:ph type="sldNum" sz="quarter" idx="12"/>
          </p:nvPr>
        </p:nvSpPr>
        <p:spPr/>
        <p:txBody>
          <a:bodyPr/>
          <a:lstStyle>
            <a:lvl1pPr>
              <a:defRPr/>
            </a:lvl1pPr>
          </a:lstStyle>
          <a:p>
            <a:pPr>
              <a:defRPr/>
            </a:pPr>
            <a:fld id="{F4E55233-E584-4D35-A4DE-514D17EB506F}" type="slidenum">
              <a:rPr lang="en-US" altLang="en-US"/>
              <a:pPr>
                <a:defRPr/>
              </a:pPr>
              <a:t>‹#›</a:t>
            </a:fld>
            <a:endParaRPr lang="en-US" altLang="en-US" dirty="0"/>
          </a:p>
        </p:txBody>
      </p:sp>
    </p:spTree>
    <p:extLst>
      <p:ext uri="{BB962C8B-B14F-4D97-AF65-F5344CB8AC3E}">
        <p14:creationId xmlns:p14="http://schemas.microsoft.com/office/powerpoint/2010/main" val="395746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D09FAE2-88E2-3B50-4B5E-52BE98F040F5}"/>
              </a:ext>
            </a:extLst>
          </p:cNvPr>
          <p:cNvSpPr>
            <a:spLocks noGrp="1"/>
          </p:cNvSpPr>
          <p:nvPr>
            <p:ph type="dt" sz="half" idx="10"/>
          </p:nvPr>
        </p:nvSpPr>
        <p:spPr/>
        <p:txBody>
          <a:bodyPr/>
          <a:lstStyle>
            <a:lvl1pPr>
              <a:defRPr/>
            </a:lvl1pPr>
          </a:lstStyle>
          <a:p>
            <a:pPr>
              <a:defRPr/>
            </a:pPr>
            <a:fld id="{0E0F59AB-3E6D-4F87-A02D-0CF8B2FCABC1}" type="datetime1">
              <a:rPr lang="en-US" smtClean="0"/>
              <a:t>3/27/2026</a:t>
            </a:fld>
            <a:endParaRPr lang="en-US" dirty="0"/>
          </a:p>
        </p:txBody>
      </p:sp>
      <p:sp>
        <p:nvSpPr>
          <p:cNvPr id="6" name="Footer Placeholder 4">
            <a:extLst>
              <a:ext uri="{FF2B5EF4-FFF2-40B4-BE49-F238E27FC236}">
                <a16:creationId xmlns:a16="http://schemas.microsoft.com/office/drawing/2014/main" id="{B195AADF-F67D-6920-FB3B-9D4F1740A1DF}"/>
              </a:ext>
            </a:extLst>
          </p:cNvPr>
          <p:cNvSpPr>
            <a:spLocks noGrp="1"/>
          </p:cNvSpPr>
          <p:nvPr>
            <p:ph type="ftr" sz="quarter" idx="11"/>
          </p:nvPr>
        </p:nvSpPr>
        <p:spPr/>
        <p:txBody>
          <a:bodyPr/>
          <a:lstStyle>
            <a:lvl1pPr>
              <a:defRPr/>
            </a:lvl1pPr>
          </a:lstStyle>
          <a:p>
            <a:pPr>
              <a:defRPr/>
            </a:pPr>
            <a:r>
              <a:rPr lang="en-US" dirty="0"/>
              <a:t>2024 Property Tax Update - Property Tax Division</a:t>
            </a:r>
          </a:p>
        </p:txBody>
      </p:sp>
      <p:sp>
        <p:nvSpPr>
          <p:cNvPr id="7" name="Slide Number Placeholder 5">
            <a:extLst>
              <a:ext uri="{FF2B5EF4-FFF2-40B4-BE49-F238E27FC236}">
                <a16:creationId xmlns:a16="http://schemas.microsoft.com/office/drawing/2014/main" id="{18640C55-B076-BBCF-774E-08B02B42B77A}"/>
              </a:ext>
            </a:extLst>
          </p:cNvPr>
          <p:cNvSpPr>
            <a:spLocks noGrp="1"/>
          </p:cNvSpPr>
          <p:nvPr>
            <p:ph type="sldNum" sz="quarter" idx="12"/>
          </p:nvPr>
        </p:nvSpPr>
        <p:spPr/>
        <p:txBody>
          <a:bodyPr/>
          <a:lstStyle>
            <a:lvl1pPr>
              <a:defRPr/>
            </a:lvl1pPr>
          </a:lstStyle>
          <a:p>
            <a:pPr>
              <a:defRPr/>
            </a:pPr>
            <a:fld id="{D6811000-F07A-42C6-AEC4-9A9CA3158BAF}" type="slidenum">
              <a:rPr lang="en-US" altLang="en-US"/>
              <a:pPr>
                <a:defRPr/>
              </a:pPr>
              <a:t>‹#›</a:t>
            </a:fld>
            <a:endParaRPr lang="en-US" altLang="en-US" dirty="0"/>
          </a:p>
        </p:txBody>
      </p:sp>
    </p:spTree>
    <p:extLst>
      <p:ext uri="{BB962C8B-B14F-4D97-AF65-F5344CB8AC3E}">
        <p14:creationId xmlns:p14="http://schemas.microsoft.com/office/powerpoint/2010/main" val="86001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4B9094F-E439-0988-E47C-605D513FE51E}"/>
              </a:ext>
            </a:extLst>
          </p:cNvPr>
          <p:cNvSpPr>
            <a:spLocks noGrp="1"/>
          </p:cNvSpPr>
          <p:nvPr>
            <p:ph type="dt" sz="half" idx="10"/>
          </p:nvPr>
        </p:nvSpPr>
        <p:spPr/>
        <p:txBody>
          <a:bodyPr/>
          <a:lstStyle>
            <a:lvl1pPr>
              <a:defRPr/>
            </a:lvl1pPr>
          </a:lstStyle>
          <a:p>
            <a:pPr>
              <a:defRPr/>
            </a:pPr>
            <a:fld id="{E3689A9E-BABC-48D4-B442-355CA90499A2}" type="datetime1">
              <a:rPr lang="en-US" smtClean="0"/>
              <a:t>3/27/2026</a:t>
            </a:fld>
            <a:endParaRPr lang="en-US" dirty="0"/>
          </a:p>
        </p:txBody>
      </p:sp>
      <p:sp>
        <p:nvSpPr>
          <p:cNvPr id="6" name="Footer Placeholder 4">
            <a:extLst>
              <a:ext uri="{FF2B5EF4-FFF2-40B4-BE49-F238E27FC236}">
                <a16:creationId xmlns:a16="http://schemas.microsoft.com/office/drawing/2014/main" id="{6FCDB4EA-02F4-3A1D-77FE-A46254FEADBC}"/>
              </a:ext>
            </a:extLst>
          </p:cNvPr>
          <p:cNvSpPr>
            <a:spLocks noGrp="1"/>
          </p:cNvSpPr>
          <p:nvPr>
            <p:ph type="ftr" sz="quarter" idx="11"/>
          </p:nvPr>
        </p:nvSpPr>
        <p:spPr/>
        <p:txBody>
          <a:bodyPr/>
          <a:lstStyle>
            <a:lvl1pPr>
              <a:defRPr/>
            </a:lvl1pPr>
          </a:lstStyle>
          <a:p>
            <a:pPr>
              <a:defRPr/>
            </a:pPr>
            <a:r>
              <a:rPr lang="en-US" dirty="0"/>
              <a:t>2024 Property Tax Update - Property Tax Division</a:t>
            </a:r>
          </a:p>
        </p:txBody>
      </p:sp>
      <p:sp>
        <p:nvSpPr>
          <p:cNvPr id="7" name="Slide Number Placeholder 5">
            <a:extLst>
              <a:ext uri="{FF2B5EF4-FFF2-40B4-BE49-F238E27FC236}">
                <a16:creationId xmlns:a16="http://schemas.microsoft.com/office/drawing/2014/main" id="{DDB7534F-C37E-5A95-8B9C-8D0BF5846720}"/>
              </a:ext>
            </a:extLst>
          </p:cNvPr>
          <p:cNvSpPr>
            <a:spLocks noGrp="1"/>
          </p:cNvSpPr>
          <p:nvPr>
            <p:ph type="sldNum" sz="quarter" idx="12"/>
          </p:nvPr>
        </p:nvSpPr>
        <p:spPr/>
        <p:txBody>
          <a:bodyPr/>
          <a:lstStyle>
            <a:lvl1pPr>
              <a:defRPr/>
            </a:lvl1pPr>
          </a:lstStyle>
          <a:p>
            <a:pPr>
              <a:defRPr/>
            </a:pPr>
            <a:fld id="{3BCA4B50-7702-4B9D-8DC3-CD7AA3ADB42A}" type="slidenum">
              <a:rPr lang="en-US" altLang="en-US"/>
              <a:pPr>
                <a:defRPr/>
              </a:pPr>
              <a:t>‹#›</a:t>
            </a:fld>
            <a:endParaRPr lang="en-US" altLang="en-US" dirty="0"/>
          </a:p>
        </p:txBody>
      </p:sp>
    </p:spTree>
    <p:extLst>
      <p:ext uri="{BB962C8B-B14F-4D97-AF65-F5344CB8AC3E}">
        <p14:creationId xmlns:p14="http://schemas.microsoft.com/office/powerpoint/2010/main" val="89590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1649C76-6A90-6BB5-6A1F-B679E4FB4AC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B4992FE-2211-2925-0269-C0F343F8C59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4B2B032-4ACB-8106-49E0-C98D8F557B8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CFA9F70-04F4-43F8-8A07-8C3D7B5636A3}" type="datetime1">
              <a:rPr lang="en-US" smtClean="0"/>
              <a:t>3/27/2026</a:t>
            </a:fld>
            <a:endParaRPr lang="en-US" dirty="0"/>
          </a:p>
        </p:txBody>
      </p:sp>
      <p:sp>
        <p:nvSpPr>
          <p:cNvPr id="5" name="Footer Placeholder 4">
            <a:extLst>
              <a:ext uri="{FF2B5EF4-FFF2-40B4-BE49-F238E27FC236}">
                <a16:creationId xmlns:a16="http://schemas.microsoft.com/office/drawing/2014/main" id="{F26DFC59-0B6A-F551-A847-19628AE103C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dirty="0"/>
              <a:t>2024 Property Tax Update - Property Tax Division</a:t>
            </a:r>
          </a:p>
        </p:txBody>
      </p:sp>
      <p:sp>
        <p:nvSpPr>
          <p:cNvPr id="6" name="Slide Number Placeholder 5">
            <a:extLst>
              <a:ext uri="{FF2B5EF4-FFF2-40B4-BE49-F238E27FC236}">
                <a16:creationId xmlns:a16="http://schemas.microsoft.com/office/drawing/2014/main" id="{5346BEFB-5A79-08A1-206B-47838E993EC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6E0A353-8FD5-40C6-B85C-584278F3236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CFA9F70-04F4-43F8-8A07-8C3D7B5636A3}" type="datetime1">
              <a:rPr lang="en-US" smtClean="0"/>
              <a:t>3/27/2026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2024 Property Tax Update - Property Tax Division</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6E0A353-8FD5-40C6-B85C-584278F32368}" type="slidenum">
              <a:rPr lang="en-US" altLang="en-US" smtClean="0"/>
              <a:pPr>
                <a:defRPr/>
              </a:pPr>
              <a:t>‹#›</a:t>
            </a:fld>
            <a:endParaRPr lang="en-US" altLang="en-US" dirty="0"/>
          </a:p>
        </p:txBody>
      </p:sp>
    </p:spTree>
    <p:extLst>
      <p:ext uri="{BB962C8B-B14F-4D97-AF65-F5344CB8AC3E}">
        <p14:creationId xmlns:p14="http://schemas.microsoft.com/office/powerpoint/2010/main" val="983418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www.taxrates.utah.gov/"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B229-0F6E-06DE-C728-4B1CC418B3EE}"/>
              </a:ext>
            </a:extLst>
          </p:cNvPr>
          <p:cNvSpPr>
            <a:spLocks noGrp="1"/>
          </p:cNvSpPr>
          <p:nvPr>
            <p:ph type="title"/>
          </p:nvPr>
        </p:nvSpPr>
        <p:spPr>
          <a:xfrm>
            <a:off x="2057399" y="4542473"/>
            <a:ext cx="7474325" cy="1553527"/>
          </a:xfrm>
        </p:spPr>
        <p:txBody>
          <a:bodyPr>
            <a:normAutofit fontScale="90000"/>
          </a:bodyPr>
          <a:lstStyle/>
          <a:p>
            <a:pPr>
              <a:defRPr/>
            </a:pPr>
            <a:r>
              <a:rPr lang="en-US" dirty="0">
                <a:solidFill>
                  <a:schemeClr val="tx2">
                    <a:lumMod val="75000"/>
                  </a:schemeClr>
                </a:solidFill>
                <a:cs typeface="Calibri" panose="020F0502020204030204" pitchFamily="34" charset="0"/>
              </a:rPr>
              <a:t>2026 Property Tax Update</a:t>
            </a:r>
            <a:br>
              <a:rPr lang="en-US" dirty="0">
                <a:cs typeface="Calibri" panose="020F0502020204030204" pitchFamily="34" charset="0"/>
              </a:rPr>
            </a:br>
            <a:br>
              <a:rPr lang="en-US" dirty="0">
                <a:cs typeface="Calibri" panose="020F0502020204030204" pitchFamily="34" charset="0"/>
              </a:rPr>
            </a:br>
            <a:br>
              <a:rPr lang="en-US" dirty="0">
                <a:cs typeface="Calibri" panose="020F0502020204030204" pitchFamily="34" charset="0"/>
              </a:rPr>
            </a:br>
            <a:endParaRPr lang="en-US" dirty="0">
              <a:cs typeface="Calibri" panose="020F0502020204030204" pitchFamily="34" charset="0"/>
            </a:endParaRPr>
          </a:p>
        </p:txBody>
      </p:sp>
      <p:sp>
        <p:nvSpPr>
          <p:cNvPr id="5" name="Text Placeholder 4">
            <a:extLst>
              <a:ext uri="{FF2B5EF4-FFF2-40B4-BE49-F238E27FC236}">
                <a16:creationId xmlns:a16="http://schemas.microsoft.com/office/drawing/2014/main" id="{9F4C09B8-0429-476A-2E38-EB11BDC78613}"/>
              </a:ext>
            </a:extLst>
          </p:cNvPr>
          <p:cNvSpPr>
            <a:spLocks noGrp="1"/>
          </p:cNvSpPr>
          <p:nvPr>
            <p:ph type="body" idx="1"/>
          </p:nvPr>
        </p:nvSpPr>
        <p:spPr>
          <a:xfrm>
            <a:off x="2057399" y="2821896"/>
            <a:ext cx="7474325" cy="1711052"/>
          </a:xfrm>
        </p:spPr>
        <p:txBody>
          <a:bodyPr/>
          <a:lstStyle/>
          <a:p>
            <a:pPr>
              <a:defRPr/>
            </a:pPr>
            <a:r>
              <a:rPr lang="en-US" sz="2800" dirty="0">
                <a:solidFill>
                  <a:schemeClr val="tx2">
                    <a:lumMod val="75000"/>
                  </a:schemeClr>
                </a:solidFill>
                <a:cs typeface="Calibri" panose="020F0502020204030204" pitchFamily="34" charset="0"/>
              </a:rPr>
              <a:t>Property Tax Division</a:t>
            </a:r>
            <a:endParaRPr lang="en-US" sz="2800" dirty="0">
              <a:solidFill>
                <a:schemeClr val="tx2">
                  <a:lumMod val="75000"/>
                </a:schemeClr>
              </a:solidFill>
            </a:endParaRPr>
          </a:p>
        </p:txBody>
      </p:sp>
      <p:pic>
        <p:nvPicPr>
          <p:cNvPr id="4" name="Picture 3" descr="A seal with a dome and stars&#10;&#10;Description automatically generated">
            <a:extLst>
              <a:ext uri="{FF2B5EF4-FFF2-40B4-BE49-F238E27FC236}">
                <a16:creationId xmlns:a16="http://schemas.microsoft.com/office/drawing/2014/main" id="{A82D624E-438F-0499-000F-CC57E9FDA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717287"/>
            <a:ext cx="1371600" cy="1370652"/>
          </a:xfrm>
          <a:prstGeom prst="rect">
            <a:avLst/>
          </a:prstGeom>
        </p:spPr>
      </p:pic>
      <p:cxnSp>
        <p:nvCxnSpPr>
          <p:cNvPr id="8" name="Straight Connector 7">
            <a:extLst>
              <a:ext uri="{FF2B5EF4-FFF2-40B4-BE49-F238E27FC236}">
                <a16:creationId xmlns:a16="http://schemas.microsoft.com/office/drawing/2014/main" id="{99861322-0BBA-3408-A34D-4C6FB58F306D}"/>
              </a:ext>
            </a:extLst>
          </p:cNvPr>
          <p:cNvCxnSpPr>
            <a:cxnSpLocks/>
          </p:cNvCxnSpPr>
          <p:nvPr/>
        </p:nvCxnSpPr>
        <p:spPr>
          <a:xfrm>
            <a:off x="381000" y="5334000"/>
            <a:ext cx="83820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8ED61-7F7B-5B6D-532F-57588CF9324C}"/>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33548901-5F47-3C54-8B9B-DA7B16A260D7}"/>
              </a:ext>
            </a:extLst>
          </p:cNvPr>
          <p:cNvSpPr>
            <a:spLocks noGrp="1"/>
          </p:cNvSpPr>
          <p:nvPr>
            <p:ph type="title"/>
          </p:nvPr>
        </p:nvSpPr>
        <p:spPr/>
        <p:txBody>
          <a:bodyPr vert="horz" lIns="91440" tIns="45720" rIns="91440" bIns="45720" rtlCol="0" anchor="ctr">
            <a:normAutofit/>
          </a:bodyPr>
          <a:lstStyle/>
          <a:p>
            <a:pPr algn="ctr" eaLnBrk="1" hangingPunct="1">
              <a:lnSpc>
                <a:spcPct val="90000"/>
              </a:lnSpc>
            </a:pPr>
            <a:r>
              <a:rPr lang="en-US" altLang="en-US" sz="3600" b="1" kern="1200" dirty="0">
                <a:solidFill>
                  <a:schemeClr val="tx1"/>
                </a:solidFill>
                <a:latin typeface="+mj-lt"/>
                <a:ea typeface="+mj-ea"/>
                <a:cs typeface="+mj-cs"/>
              </a:rPr>
              <a:t>Property Tax Impact Statement</a:t>
            </a:r>
            <a:endParaRPr lang="en-US" altLang="en-US" sz="4700" b="1" kern="1200" dirty="0">
              <a:solidFill>
                <a:schemeClr val="tx1"/>
              </a:solidFill>
              <a:latin typeface="+mj-lt"/>
              <a:ea typeface="+mj-ea"/>
              <a:cs typeface="+mj-cs"/>
            </a:endParaRPr>
          </a:p>
        </p:txBody>
      </p:sp>
      <p:sp>
        <p:nvSpPr>
          <p:cNvPr id="44054" name="Content Placeholder 2">
            <a:extLst>
              <a:ext uri="{FF2B5EF4-FFF2-40B4-BE49-F238E27FC236}">
                <a16:creationId xmlns:a16="http://schemas.microsoft.com/office/drawing/2014/main" id="{DFF497E6-468C-5989-AF88-A1C23E619F91}"/>
              </a:ext>
            </a:extLst>
          </p:cNvPr>
          <p:cNvSpPr>
            <a:spLocks noGrp="1"/>
          </p:cNvSpPr>
          <p:nvPr>
            <p:ph idx="1"/>
          </p:nvPr>
        </p:nvSpPr>
        <p:spPr/>
        <p:txBody>
          <a:bodyPr vert="horz" lIns="91440" tIns="45720" rIns="91440" bIns="45720" rtlCol="0">
            <a:normAutofit/>
          </a:bodyPr>
          <a:lstStyle/>
          <a:p>
            <a:pPr marL="0" indent="0">
              <a:buNone/>
            </a:pPr>
            <a:r>
              <a:rPr lang="en-US" sz="2400" dirty="0"/>
              <a:t>Present and make available to the public </a:t>
            </a:r>
          </a:p>
          <a:p>
            <a:r>
              <a:rPr lang="en-US" sz="2400" b="1" dirty="0"/>
              <a:t>At each public hearing held prior to June 30 </a:t>
            </a:r>
            <a:r>
              <a:rPr lang="en-US" sz="2400" dirty="0"/>
              <a:t>at which the taxing entity discusses the taxing entity's proposed general fund budget </a:t>
            </a:r>
          </a:p>
          <a:p>
            <a:r>
              <a:rPr lang="en-US" sz="2400" dirty="0"/>
              <a:t>Separate document from all other budget documents</a:t>
            </a:r>
          </a:p>
          <a:p>
            <a:r>
              <a:rPr lang="en-US" sz="2400" dirty="0"/>
              <a:t>Be included with County Notice of Valuation, </a:t>
            </a:r>
            <a:r>
              <a:rPr lang="en-US" sz="2400" b="1" dirty="0"/>
              <a:t>if requested and paid for by the taxing entity</a:t>
            </a:r>
            <a:r>
              <a:rPr lang="en-US" sz="2400" dirty="0"/>
              <a:t>.</a:t>
            </a:r>
            <a:endParaRPr lang="en-US" altLang="en-US" sz="2400" dirty="0"/>
          </a:p>
          <a:p>
            <a:pPr indent="-228600" eaLnBrk="1" hangingPunct="1">
              <a:lnSpc>
                <a:spcPct val="90000"/>
              </a:lnSpc>
            </a:pPr>
            <a:endParaRPr lang="en-US" altLang="en-US" sz="1900" dirty="0"/>
          </a:p>
        </p:txBody>
      </p:sp>
    </p:spTree>
    <p:extLst>
      <p:ext uri="{BB962C8B-B14F-4D97-AF65-F5344CB8AC3E}">
        <p14:creationId xmlns:p14="http://schemas.microsoft.com/office/powerpoint/2010/main" val="3618910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163C7-4BD6-7CB1-23D0-490E409B84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442357-3404-9FC6-4325-79F4C23A8F8F}"/>
              </a:ext>
            </a:extLst>
          </p:cNvPr>
          <p:cNvSpPr>
            <a:spLocks noGrp="1"/>
          </p:cNvSpPr>
          <p:nvPr>
            <p:ph type="title"/>
          </p:nvPr>
        </p:nvSpPr>
        <p:spPr/>
        <p:txBody>
          <a:bodyPr>
            <a:normAutofit/>
          </a:bodyPr>
          <a:lstStyle/>
          <a:p>
            <a:pPr algn="ctr"/>
            <a:r>
              <a:rPr lang="en-US" altLang="en-US" sz="3600" b="1" dirty="0"/>
              <a:t>Adopt Proposed Tax Rate </a:t>
            </a:r>
            <a:r>
              <a:rPr lang="en-US" sz="3600" b="1" dirty="0"/>
              <a:t>- 693</a:t>
            </a:r>
          </a:p>
        </p:txBody>
      </p:sp>
      <p:pic>
        <p:nvPicPr>
          <p:cNvPr id="2" name="Picture 1">
            <a:extLst>
              <a:ext uri="{FF2B5EF4-FFF2-40B4-BE49-F238E27FC236}">
                <a16:creationId xmlns:a16="http://schemas.microsoft.com/office/drawing/2014/main" id="{C67F15AE-FF5A-FD6B-5ED2-D60814F05255}"/>
              </a:ext>
            </a:extLst>
          </p:cNvPr>
          <p:cNvPicPr>
            <a:picLocks noChangeAspect="1"/>
          </p:cNvPicPr>
          <p:nvPr/>
        </p:nvPicPr>
        <p:blipFill>
          <a:blip r:embed="rId3"/>
          <a:stretch>
            <a:fillRect/>
          </a:stretch>
        </p:blipFill>
        <p:spPr>
          <a:xfrm>
            <a:off x="571500" y="1713456"/>
            <a:ext cx="8001000" cy="4002935"/>
          </a:xfrm>
          <a:prstGeom prst="rect">
            <a:avLst/>
          </a:prstGeom>
        </p:spPr>
      </p:pic>
    </p:spTree>
    <p:extLst>
      <p:ext uri="{BB962C8B-B14F-4D97-AF65-F5344CB8AC3E}">
        <p14:creationId xmlns:p14="http://schemas.microsoft.com/office/powerpoint/2010/main" val="276222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EF23C6-263C-E838-1FAF-AE4CE11B78CB}"/>
              </a:ext>
            </a:extLst>
          </p:cNvPr>
          <p:cNvSpPr>
            <a:spLocks noGrp="1"/>
          </p:cNvSpPr>
          <p:nvPr>
            <p:ph type="title"/>
          </p:nvPr>
        </p:nvSpPr>
        <p:spPr/>
        <p:txBody>
          <a:bodyPr>
            <a:normAutofit/>
          </a:bodyPr>
          <a:lstStyle/>
          <a:p>
            <a:pPr algn="ctr"/>
            <a:r>
              <a:rPr lang="en-US" sz="3600" b="1" dirty="0"/>
              <a:t>Entity Advertisement</a:t>
            </a:r>
          </a:p>
        </p:txBody>
      </p:sp>
      <p:pic>
        <p:nvPicPr>
          <p:cNvPr id="7" name="Picture 6">
            <a:extLst>
              <a:ext uri="{FF2B5EF4-FFF2-40B4-BE49-F238E27FC236}">
                <a16:creationId xmlns:a16="http://schemas.microsoft.com/office/drawing/2014/main" id="{8E74128B-4609-CB4F-3CC1-675664DC5B8D}"/>
              </a:ext>
            </a:extLst>
          </p:cNvPr>
          <p:cNvPicPr>
            <a:picLocks noChangeAspect="1"/>
          </p:cNvPicPr>
          <p:nvPr/>
        </p:nvPicPr>
        <p:blipFill>
          <a:blip r:embed="rId3"/>
          <a:stretch>
            <a:fillRect/>
          </a:stretch>
        </p:blipFill>
        <p:spPr>
          <a:xfrm>
            <a:off x="2509555" y="1447800"/>
            <a:ext cx="4124890" cy="52834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67217198-687D-73FB-278C-C8022B8E372A}"/>
              </a:ext>
            </a:extLst>
          </p:cNvPr>
          <p:cNvSpPr>
            <a:spLocks noGrp="1"/>
          </p:cNvSpPr>
          <p:nvPr>
            <p:ph type="title"/>
          </p:nvPr>
        </p:nvSpPr>
        <p:spPr>
          <a:xfrm>
            <a:off x="480060" y="325369"/>
            <a:ext cx="3558540" cy="1427231"/>
          </a:xfrm>
        </p:spPr>
        <p:txBody>
          <a:bodyPr anchor="b">
            <a:normAutofit/>
          </a:bodyPr>
          <a:lstStyle/>
          <a:p>
            <a:pPr algn="ctr" eaLnBrk="1" hangingPunct="1">
              <a:lnSpc>
                <a:spcPct val="90000"/>
              </a:lnSpc>
            </a:pPr>
            <a:r>
              <a:rPr lang="en-US" altLang="en-US" sz="3600" b="1" dirty="0"/>
              <a:t>Entity Advertisement</a:t>
            </a:r>
            <a:br>
              <a:rPr lang="en-US" altLang="en-US" sz="3600" b="1" dirty="0"/>
            </a:br>
            <a:r>
              <a:rPr lang="en-US" altLang="en-US" sz="1800" dirty="0"/>
              <a:t>14+ days before the hearing</a:t>
            </a:r>
            <a:endParaRPr lang="en-US" altLang="en-US" sz="1800" b="1" dirty="0"/>
          </a:p>
        </p:txBody>
      </p:sp>
      <p:sp>
        <p:nvSpPr>
          <p:cNvPr id="33796" name="Content Placeholder 2">
            <a:extLst>
              <a:ext uri="{FF2B5EF4-FFF2-40B4-BE49-F238E27FC236}">
                <a16:creationId xmlns:a16="http://schemas.microsoft.com/office/drawing/2014/main" id="{A5AD44DC-8D51-6ED8-54B1-EA9A631EE554}"/>
              </a:ext>
            </a:extLst>
          </p:cNvPr>
          <p:cNvSpPr>
            <a:spLocks noGrp="1"/>
          </p:cNvSpPr>
          <p:nvPr>
            <p:ph idx="1"/>
          </p:nvPr>
        </p:nvSpPr>
        <p:spPr>
          <a:xfrm>
            <a:off x="480060" y="2209801"/>
            <a:ext cx="3503716" cy="3983766"/>
          </a:xfrm>
        </p:spPr>
        <p:txBody>
          <a:bodyPr>
            <a:normAutofit/>
          </a:bodyPr>
          <a:lstStyle/>
          <a:p>
            <a:pPr eaLnBrk="1" hangingPunct="1"/>
            <a:r>
              <a:rPr lang="en-US" altLang="en-US" sz="2800" dirty="0"/>
              <a:t>Utahlegals.com </a:t>
            </a:r>
          </a:p>
          <a:p>
            <a:pPr eaLnBrk="1" hangingPunct="1"/>
            <a:r>
              <a:rPr lang="en-US" altLang="en-US" sz="2800" dirty="0"/>
              <a:t>Class A Notice </a:t>
            </a:r>
          </a:p>
          <a:p>
            <a:pPr lvl="1" eaLnBrk="1" hangingPunct="1"/>
            <a:r>
              <a:rPr lang="en-US" altLang="en-US" sz="2400" dirty="0"/>
              <a:t>Public Notice Website</a:t>
            </a:r>
          </a:p>
          <a:p>
            <a:pPr lvl="1" eaLnBrk="1" hangingPunct="1"/>
            <a:r>
              <a:rPr lang="en-US" altLang="en-US" sz="2400" dirty="0"/>
              <a:t>Entity’s website**</a:t>
            </a:r>
          </a:p>
          <a:p>
            <a:pPr lvl="1" eaLnBrk="1" hangingPunct="1"/>
            <a:r>
              <a:rPr lang="en-US" altLang="en-US" sz="2400" dirty="0"/>
              <a:t>Physical Location</a:t>
            </a:r>
          </a:p>
        </p:txBody>
      </p:sp>
      <p:pic>
        <p:nvPicPr>
          <p:cNvPr id="33794" name="Picture 105" descr="C:\Documents and Settings\Txjes\My Documents\My Pictures\wantads.jpg">
            <a:extLst>
              <a:ext uri="{FF2B5EF4-FFF2-40B4-BE49-F238E27FC236}">
                <a16:creationId xmlns:a16="http://schemas.microsoft.com/office/drawing/2014/main" id="{DBC47BD3-74B6-CF72-917A-E187866A7E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08" r="22972"/>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1" name="Text Box 3">
            <a:extLst>
              <a:ext uri="{FF2B5EF4-FFF2-40B4-BE49-F238E27FC236}">
                <a16:creationId xmlns:a16="http://schemas.microsoft.com/office/drawing/2014/main" id="{40FF7F9C-E70A-9D20-6A9D-0C6C708987F3}"/>
              </a:ext>
            </a:extLst>
          </p:cNvPr>
          <p:cNvSpPr txBox="1">
            <a:spLocks noChangeArrowheads="1"/>
          </p:cNvSpPr>
          <p:nvPr/>
        </p:nvSpPr>
        <p:spPr bwMode="auto">
          <a:xfrm>
            <a:off x="628650" y="365125"/>
            <a:ext cx="7886700" cy="13064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ts val="600"/>
              </a:spcAft>
              <a:buNone/>
            </a:pPr>
            <a:r>
              <a:rPr lang="en-US" altLang="en-US" sz="3600" b="1" dirty="0">
                <a:latin typeface="+mj-lt"/>
                <a:ea typeface="+mj-ea"/>
                <a:cs typeface="+mj-cs"/>
              </a:rPr>
              <a:t>County Combined Advertisement</a:t>
            </a:r>
          </a:p>
          <a:p>
            <a:pPr algn="ctr" eaLnBrk="1" hangingPunct="1">
              <a:lnSpc>
                <a:spcPct val="90000"/>
              </a:lnSpc>
              <a:spcBef>
                <a:spcPct val="0"/>
              </a:spcBef>
              <a:spcAft>
                <a:spcPts val="600"/>
              </a:spcAft>
              <a:buNone/>
            </a:pPr>
            <a:r>
              <a:rPr lang="en-US" altLang="en-US" sz="1800" b="1" dirty="0">
                <a:latin typeface="+mj-lt"/>
                <a:ea typeface="+mj-ea"/>
                <a:cs typeface="+mj-cs"/>
              </a:rPr>
              <a:t>59-2-919, 919.2</a:t>
            </a:r>
          </a:p>
        </p:txBody>
      </p:sp>
      <p:sp>
        <p:nvSpPr>
          <p:cNvPr id="27652" name="Text Box 4">
            <a:extLst>
              <a:ext uri="{FF2B5EF4-FFF2-40B4-BE49-F238E27FC236}">
                <a16:creationId xmlns:a16="http://schemas.microsoft.com/office/drawing/2014/main" id="{1B1C54ED-F229-C344-747B-AC4C8423FD05}"/>
              </a:ext>
            </a:extLst>
          </p:cNvPr>
          <p:cNvSpPr txBox="1">
            <a:spLocks noChangeArrowheads="1"/>
          </p:cNvSpPr>
          <p:nvPr/>
        </p:nvSpPr>
        <p:spPr bwMode="auto">
          <a:xfrm>
            <a:off x="628650" y="1825625"/>
            <a:ext cx="7677150" cy="43034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20000"/>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0" eaLnBrk="1" hangingPunct="1">
              <a:lnSpc>
                <a:spcPct val="90000"/>
              </a:lnSpc>
              <a:spcBef>
                <a:spcPct val="0"/>
              </a:spcBef>
              <a:spcAft>
                <a:spcPts val="600"/>
              </a:spcAft>
              <a:buSzPct val="110000"/>
              <a:buNone/>
            </a:pPr>
            <a:r>
              <a:rPr lang="en-US" altLang="en-US" sz="2800" dirty="0">
                <a:latin typeface="+mn-lt"/>
              </a:rPr>
              <a:t>County</a:t>
            </a:r>
          </a:p>
          <a:p>
            <a:pPr marL="800100" lvl="1" indent="-228600" eaLnBrk="1" hangingPunct="1">
              <a:lnSpc>
                <a:spcPct val="90000"/>
              </a:lnSpc>
              <a:spcBef>
                <a:spcPct val="0"/>
              </a:spcBef>
              <a:spcAft>
                <a:spcPts val="600"/>
              </a:spcAft>
              <a:buSzPct val="110000"/>
              <a:buFont typeface="Arial" panose="020B0604020202020204" pitchFamily="34" charset="0"/>
              <a:buChar char="•"/>
            </a:pPr>
            <a:r>
              <a:rPr lang="en-US" altLang="en-US" dirty="0">
                <a:latin typeface="+mn-lt"/>
              </a:rPr>
              <a:t>At Least 2 weeks before any hearing</a:t>
            </a:r>
          </a:p>
          <a:p>
            <a:pPr marL="800100" lvl="1" indent="-228600" eaLnBrk="1" hangingPunct="1">
              <a:lnSpc>
                <a:spcPct val="90000"/>
              </a:lnSpc>
              <a:spcBef>
                <a:spcPct val="0"/>
              </a:spcBef>
              <a:spcAft>
                <a:spcPts val="600"/>
              </a:spcAft>
              <a:buSzPct val="110000"/>
              <a:buFont typeface="Arial" panose="020B0604020202020204" pitchFamily="34" charset="0"/>
              <a:buChar char="•"/>
            </a:pPr>
            <a:r>
              <a:rPr lang="en-US" altLang="en-US" dirty="0">
                <a:latin typeface="+mn-lt"/>
              </a:rPr>
              <a:t>Utah Legals</a:t>
            </a:r>
          </a:p>
          <a:p>
            <a:pPr marL="800100" lvl="1" indent="-228600" eaLnBrk="1" hangingPunct="1">
              <a:lnSpc>
                <a:spcPct val="90000"/>
              </a:lnSpc>
              <a:spcBef>
                <a:spcPct val="0"/>
              </a:spcBef>
              <a:spcAft>
                <a:spcPts val="600"/>
              </a:spcAft>
              <a:buSzPct val="110000"/>
              <a:buFont typeface="Arial" panose="020B0604020202020204" pitchFamily="34" charset="0"/>
              <a:buChar char="•"/>
            </a:pPr>
            <a:r>
              <a:rPr lang="en-US" altLang="en-US" dirty="0">
                <a:latin typeface="+mn-lt"/>
              </a:rPr>
              <a:t>Utah Public Notice </a:t>
            </a:r>
          </a:p>
          <a:p>
            <a:pPr marL="800100" lvl="1" indent="-228600" eaLnBrk="1" hangingPunct="1">
              <a:lnSpc>
                <a:spcPct val="90000"/>
              </a:lnSpc>
              <a:spcBef>
                <a:spcPct val="0"/>
              </a:spcBef>
              <a:spcAft>
                <a:spcPts val="600"/>
              </a:spcAft>
              <a:buSzPct val="110000"/>
              <a:buFont typeface="Arial" panose="020B0604020202020204" pitchFamily="34" charset="0"/>
              <a:buChar char="•"/>
            </a:pPr>
            <a:r>
              <a:rPr lang="en-US" altLang="en-US" dirty="0">
                <a:latin typeface="+mn-lt"/>
              </a:rPr>
              <a:t>County website</a:t>
            </a:r>
          </a:p>
          <a:p>
            <a:pPr marL="800100" lvl="1" indent="-228600" eaLnBrk="1" hangingPunct="1">
              <a:lnSpc>
                <a:spcPct val="90000"/>
              </a:lnSpc>
              <a:spcBef>
                <a:spcPct val="0"/>
              </a:spcBef>
              <a:spcAft>
                <a:spcPts val="600"/>
              </a:spcAft>
              <a:buSzPct val="110000"/>
              <a:buFont typeface="Arial" panose="020B0604020202020204" pitchFamily="34" charset="0"/>
              <a:buChar char="•"/>
            </a:pPr>
            <a:r>
              <a:rPr lang="en-US" altLang="en-US" dirty="0">
                <a:latin typeface="+mn-lt"/>
              </a:rPr>
              <a:t>Physical Location (Class A Notice)</a:t>
            </a:r>
          </a:p>
          <a:p>
            <a:pPr marL="800100" lvl="1" indent="-228600" eaLnBrk="1" hangingPunct="1">
              <a:lnSpc>
                <a:spcPct val="90000"/>
              </a:lnSpc>
              <a:spcBef>
                <a:spcPct val="0"/>
              </a:spcBef>
              <a:spcAft>
                <a:spcPts val="600"/>
              </a:spcAft>
              <a:buSzPct val="110000"/>
              <a:buFont typeface="Arial" panose="020B0604020202020204" pitchFamily="34" charset="0"/>
              <a:buChar char="•"/>
            </a:pPr>
            <a:r>
              <a:rPr lang="en-US" altLang="en-US" dirty="0">
                <a:latin typeface="+mn-lt"/>
              </a:rPr>
              <a:t>Provide to entity to have at hearing</a:t>
            </a:r>
          </a:p>
          <a:p>
            <a:pPr marL="457200" indent="0" eaLnBrk="1" hangingPunct="1">
              <a:lnSpc>
                <a:spcPct val="90000"/>
              </a:lnSpc>
              <a:spcBef>
                <a:spcPct val="0"/>
              </a:spcBef>
              <a:spcAft>
                <a:spcPts val="600"/>
              </a:spcAft>
              <a:buSzPct val="110000"/>
              <a:buNone/>
            </a:pPr>
            <a:endParaRPr lang="en-US" altLang="en-US" sz="2800" dirty="0">
              <a:latin typeface="+mn-lt"/>
            </a:endParaRPr>
          </a:p>
          <a:p>
            <a:pPr marL="457200" indent="0" eaLnBrk="1" hangingPunct="1">
              <a:lnSpc>
                <a:spcPct val="90000"/>
              </a:lnSpc>
              <a:spcBef>
                <a:spcPct val="0"/>
              </a:spcBef>
              <a:spcAft>
                <a:spcPts val="600"/>
              </a:spcAft>
              <a:buSzPct val="110000"/>
              <a:buNone/>
            </a:pPr>
            <a:r>
              <a:rPr lang="en-US" altLang="en-US" sz="2800" dirty="0">
                <a:latin typeface="+mn-lt"/>
              </a:rPr>
              <a:t>Entity</a:t>
            </a:r>
          </a:p>
          <a:p>
            <a:pPr marL="914400" lvl="1" indent="-342900" eaLnBrk="1" hangingPunct="1">
              <a:lnSpc>
                <a:spcPct val="90000"/>
              </a:lnSpc>
              <a:spcBef>
                <a:spcPct val="0"/>
              </a:spcBef>
              <a:spcAft>
                <a:spcPts val="600"/>
              </a:spcAft>
              <a:buSzPct val="110000"/>
              <a:buFont typeface="Arial" panose="020B0604020202020204" pitchFamily="34" charset="0"/>
              <a:buChar char="•"/>
            </a:pPr>
            <a:r>
              <a:rPr lang="en-US" altLang="en-US" dirty="0">
                <a:latin typeface="+mn-lt"/>
              </a:rPr>
              <a:t>Entity’s Website Main Page</a:t>
            </a:r>
          </a:p>
          <a:p>
            <a:pPr marL="914400" lvl="1" indent="-342900" eaLnBrk="1" hangingPunct="1">
              <a:lnSpc>
                <a:spcPct val="90000"/>
              </a:lnSpc>
              <a:spcBef>
                <a:spcPct val="0"/>
              </a:spcBef>
              <a:spcAft>
                <a:spcPts val="600"/>
              </a:spcAft>
              <a:buSzPct val="110000"/>
              <a:buFont typeface="Arial" panose="020B0604020202020204" pitchFamily="34" charset="0"/>
              <a:buChar char="•"/>
            </a:pPr>
            <a:r>
              <a:rPr lang="en-US" dirty="0">
                <a:latin typeface="+mn-lt"/>
              </a:rPr>
              <a:t>Must be available at tax increase hearing and on request</a:t>
            </a:r>
            <a:endParaRPr lang="en-US" altLang="en-US" dirty="0">
              <a:latin typeface="+mn-lt"/>
            </a:endParaRPr>
          </a:p>
          <a:p>
            <a:pPr marL="800100" lvl="1" indent="-228600" eaLnBrk="1" hangingPunct="1">
              <a:lnSpc>
                <a:spcPct val="90000"/>
              </a:lnSpc>
              <a:spcBef>
                <a:spcPct val="0"/>
              </a:spcBef>
              <a:spcAft>
                <a:spcPts val="600"/>
              </a:spcAft>
              <a:buSzPct val="110000"/>
              <a:buFont typeface="Arial" panose="020B0604020202020204" pitchFamily="34" charset="0"/>
              <a:buChar char="•"/>
            </a:pPr>
            <a:endParaRPr lang="en-US" altLang="en-US" sz="1700" dirty="0">
              <a:latin typeface="+mn-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5">
            <a:extLst>
              <a:ext uri="{FF2B5EF4-FFF2-40B4-BE49-F238E27FC236}">
                <a16:creationId xmlns:a16="http://schemas.microsoft.com/office/drawing/2014/main" id="{8405A561-3E7C-C81A-E23C-C13DAC3A6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600200"/>
            <a:ext cx="65151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86CA3F7-A857-543D-42B6-411F91A2333B}"/>
              </a:ext>
            </a:extLst>
          </p:cNvPr>
          <p:cNvSpPr>
            <a:spLocks noGrp="1"/>
          </p:cNvSpPr>
          <p:nvPr>
            <p:ph type="title"/>
          </p:nvPr>
        </p:nvSpPr>
        <p:spPr/>
        <p:txBody>
          <a:bodyPr/>
          <a:lstStyle/>
          <a:p>
            <a:pPr algn="ctr"/>
            <a:r>
              <a:rPr lang="en-US" sz="3600" b="1" dirty="0"/>
              <a:t>County Combined Advertisement</a:t>
            </a:r>
            <a:br>
              <a:rPr lang="en-US" b="1" dirty="0"/>
            </a:br>
            <a:r>
              <a:rPr lang="en-US" sz="1800" b="1" dirty="0"/>
              <a:t>example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CCC6AE-AC40-25CB-9D2B-D5265BA591CA}"/>
            </a:ext>
          </a:extLst>
        </p:cNvPr>
        <p:cNvGrpSpPr/>
        <p:nvPr/>
      </p:nvGrpSpPr>
      <p:grpSpPr>
        <a:xfrm>
          <a:off x="0" y="0"/>
          <a:ext cx="0" cy="0"/>
          <a:chOff x="0" y="0"/>
          <a:chExt cx="0" cy="0"/>
        </a:xfrm>
      </p:grpSpPr>
      <p:sp>
        <p:nvSpPr>
          <p:cNvPr id="27651" name="Text Box 3">
            <a:extLst>
              <a:ext uri="{FF2B5EF4-FFF2-40B4-BE49-F238E27FC236}">
                <a16:creationId xmlns:a16="http://schemas.microsoft.com/office/drawing/2014/main" id="{CB9A7711-CC54-B5B6-F3D9-6C76E3321792}"/>
              </a:ext>
            </a:extLst>
          </p:cNvPr>
          <p:cNvSpPr txBox="1">
            <a:spLocks noChangeArrowheads="1"/>
          </p:cNvSpPr>
          <p:nvPr/>
        </p:nvSpPr>
        <p:spPr bwMode="auto">
          <a:xfrm>
            <a:off x="628650" y="365125"/>
            <a:ext cx="7886700" cy="13064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ts val="600"/>
              </a:spcAft>
              <a:buNone/>
            </a:pPr>
            <a:r>
              <a:rPr lang="en-US" altLang="en-US" sz="3600" b="1" dirty="0">
                <a:latin typeface="+mj-lt"/>
                <a:ea typeface="+mj-ea"/>
                <a:cs typeface="+mj-cs"/>
              </a:rPr>
              <a:t>Notice of Valuation</a:t>
            </a:r>
          </a:p>
          <a:p>
            <a:pPr algn="ctr" eaLnBrk="1" hangingPunct="1">
              <a:lnSpc>
                <a:spcPct val="90000"/>
              </a:lnSpc>
              <a:spcBef>
                <a:spcPct val="0"/>
              </a:spcBef>
              <a:spcAft>
                <a:spcPts val="600"/>
              </a:spcAft>
              <a:buNone/>
            </a:pPr>
            <a:r>
              <a:rPr lang="en-US" altLang="en-US" sz="1800" b="1" dirty="0">
                <a:latin typeface="+mj-lt"/>
                <a:ea typeface="+mj-ea"/>
                <a:cs typeface="+mj-cs"/>
              </a:rPr>
              <a:t>59-2-919.1</a:t>
            </a:r>
          </a:p>
        </p:txBody>
      </p:sp>
      <p:sp>
        <p:nvSpPr>
          <p:cNvPr id="27652" name="Text Box 4">
            <a:extLst>
              <a:ext uri="{FF2B5EF4-FFF2-40B4-BE49-F238E27FC236}">
                <a16:creationId xmlns:a16="http://schemas.microsoft.com/office/drawing/2014/main" id="{923B19B5-509C-11F6-A1B1-CFA94759AD56}"/>
              </a:ext>
            </a:extLst>
          </p:cNvPr>
          <p:cNvSpPr txBox="1">
            <a:spLocks noChangeArrowheads="1"/>
          </p:cNvSpPr>
          <p:nvPr/>
        </p:nvSpPr>
        <p:spPr bwMode="auto">
          <a:xfrm>
            <a:off x="628650" y="1600200"/>
            <a:ext cx="7524750" cy="45288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228600" eaLnBrk="1" hangingPunct="1">
              <a:lnSpc>
                <a:spcPct val="90000"/>
              </a:lnSpc>
              <a:spcBef>
                <a:spcPct val="0"/>
              </a:spcBef>
              <a:spcAft>
                <a:spcPts val="600"/>
              </a:spcAft>
            </a:pPr>
            <a:r>
              <a:rPr lang="en-US" altLang="en-US" sz="2400" dirty="0"/>
              <a:t>Date, time, and location of public hearings</a:t>
            </a:r>
          </a:p>
          <a:p>
            <a:pPr indent="-228600" eaLnBrk="1" hangingPunct="1">
              <a:lnSpc>
                <a:spcPct val="90000"/>
              </a:lnSpc>
              <a:spcBef>
                <a:spcPct val="0"/>
              </a:spcBef>
              <a:spcAft>
                <a:spcPts val="600"/>
              </a:spcAft>
            </a:pPr>
            <a:r>
              <a:rPr lang="en-US" altLang="en-US" sz="2400" dirty="0"/>
              <a:t>Dollar amount of tax difference, and % increase</a:t>
            </a:r>
          </a:p>
          <a:p>
            <a:pPr indent="-228600" eaLnBrk="1" hangingPunct="1">
              <a:lnSpc>
                <a:spcPct val="90000"/>
              </a:lnSpc>
              <a:spcBef>
                <a:spcPct val="0"/>
              </a:spcBef>
              <a:spcAft>
                <a:spcPts val="600"/>
              </a:spcAft>
            </a:pPr>
            <a:r>
              <a:rPr lang="en-US" altLang="en-US" sz="2400" dirty="0"/>
              <a:t>Dollar amount of additional revenue to the entity</a:t>
            </a:r>
          </a:p>
          <a:p>
            <a:pPr indent="-228600" eaLnBrk="1" hangingPunct="1">
              <a:lnSpc>
                <a:spcPct val="90000"/>
              </a:lnSpc>
              <a:spcBef>
                <a:spcPct val="0"/>
              </a:spcBef>
              <a:spcAft>
                <a:spcPts val="600"/>
              </a:spcAft>
            </a:pPr>
            <a:r>
              <a:rPr lang="en-US" altLang="en-US" sz="2400" dirty="0"/>
              <a:t>Breakout voted debt service and special purpose levies </a:t>
            </a:r>
          </a:p>
          <a:p>
            <a:pPr marL="800100" lvl="1" indent="-228600" eaLnBrk="1" hangingPunct="1">
              <a:lnSpc>
                <a:spcPct val="90000"/>
              </a:lnSpc>
              <a:spcBef>
                <a:spcPct val="0"/>
              </a:spcBef>
              <a:spcAft>
                <a:spcPts val="600"/>
              </a:spcAft>
              <a:buSzPct val="110000"/>
              <a:buFont typeface="Arial" panose="020B0604020202020204" pitchFamily="34" charset="0"/>
              <a:buChar char="•"/>
            </a:pPr>
            <a:endParaRPr lang="en-US" altLang="en-US" sz="1700" dirty="0">
              <a:latin typeface="+mn-lt"/>
            </a:endParaRPr>
          </a:p>
        </p:txBody>
      </p:sp>
      <p:pic>
        <p:nvPicPr>
          <p:cNvPr id="2" name="Picture 1">
            <a:extLst>
              <a:ext uri="{FF2B5EF4-FFF2-40B4-BE49-F238E27FC236}">
                <a16:creationId xmlns:a16="http://schemas.microsoft.com/office/drawing/2014/main" id="{7B2ED8E8-6187-14F5-B907-E845F345F950}"/>
              </a:ext>
            </a:extLst>
          </p:cNvPr>
          <p:cNvPicPr>
            <a:picLocks noChangeAspect="1"/>
          </p:cNvPicPr>
          <p:nvPr/>
        </p:nvPicPr>
        <p:blipFill>
          <a:blip r:embed="rId3"/>
          <a:stretch>
            <a:fillRect/>
          </a:stretch>
        </p:blipFill>
        <p:spPr>
          <a:xfrm>
            <a:off x="1683313" y="3581400"/>
            <a:ext cx="5777374" cy="2732866"/>
          </a:xfrm>
          <a:prstGeom prst="rect">
            <a:avLst/>
          </a:prstGeom>
        </p:spPr>
      </p:pic>
    </p:spTree>
    <p:extLst>
      <p:ext uri="{BB962C8B-B14F-4D97-AF65-F5344CB8AC3E}">
        <p14:creationId xmlns:p14="http://schemas.microsoft.com/office/powerpoint/2010/main" val="24533620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06D86-AF9C-D231-AA03-E83A4E9E50AE}"/>
              </a:ext>
            </a:extLst>
          </p:cNvPr>
          <p:cNvSpPr>
            <a:spLocks noGrp="1"/>
          </p:cNvSpPr>
          <p:nvPr>
            <p:ph type="title"/>
          </p:nvPr>
        </p:nvSpPr>
        <p:spPr/>
        <p:txBody>
          <a:bodyPr>
            <a:normAutofit/>
          </a:bodyPr>
          <a:lstStyle/>
          <a:p>
            <a:pPr algn="ctr"/>
            <a:r>
              <a:rPr lang="en-US" sz="3600" b="1" dirty="0"/>
              <a:t>Notice of Valuation</a:t>
            </a:r>
          </a:p>
        </p:txBody>
      </p:sp>
      <p:sp>
        <p:nvSpPr>
          <p:cNvPr id="43011" name="Content Placeholder 2">
            <a:extLst>
              <a:ext uri="{FF2B5EF4-FFF2-40B4-BE49-F238E27FC236}">
                <a16:creationId xmlns:a16="http://schemas.microsoft.com/office/drawing/2014/main" id="{B6CC7215-D9D8-F886-9F0E-6902DD6F7B24}"/>
              </a:ext>
            </a:extLst>
          </p:cNvPr>
          <p:cNvSpPr>
            <a:spLocks noGrp="1"/>
          </p:cNvSpPr>
          <p:nvPr>
            <p:ph idx="1"/>
          </p:nvPr>
        </p:nvSpPr>
        <p:spPr/>
        <p:txBody>
          <a:bodyPr>
            <a:normAutofit/>
          </a:bodyPr>
          <a:lstStyle/>
          <a:p>
            <a:pPr marL="0" indent="0" eaLnBrk="1" hangingPunct="1">
              <a:buNone/>
            </a:pPr>
            <a:r>
              <a:rPr lang="en-US" altLang="en-US" sz="2800" i="1" dirty="0"/>
              <a:t>Sent out no later than July 22</a:t>
            </a:r>
            <a:r>
              <a:rPr lang="en-US" altLang="en-US" sz="2800" i="1" baseline="30000" dirty="0"/>
              <a:t>nd</a:t>
            </a:r>
            <a:endParaRPr lang="en-US" altLang="en-US" sz="2800" dirty="0"/>
          </a:p>
          <a:p>
            <a:pPr eaLnBrk="1" hangingPunct="1">
              <a:buFont typeface="Arial" panose="020B0604020202020204" pitchFamily="34" charset="0"/>
              <a:buNone/>
            </a:pPr>
            <a:endParaRPr lang="en-US" altLang="en-US" sz="2800" baseline="30000" dirty="0"/>
          </a:p>
          <a:p>
            <a:pPr eaLnBrk="1" hangingPunct="1">
              <a:buFont typeface="Arial" panose="020B0604020202020204" pitchFamily="34" charset="0"/>
              <a:buNone/>
            </a:pPr>
            <a:endParaRPr lang="en-US" altLang="en-US" sz="2800" baseline="30000" dirty="0"/>
          </a:p>
          <a:p>
            <a:pPr eaLnBrk="1" hangingPunct="1">
              <a:buFont typeface="Arial" panose="020B0604020202020204" pitchFamily="34" charset="0"/>
              <a:buNone/>
            </a:pPr>
            <a:endParaRPr lang="en-US" altLang="en-US" sz="2800" baseline="30000" dirty="0"/>
          </a:p>
          <a:p>
            <a:pPr eaLnBrk="1" hangingPunct="1">
              <a:buFont typeface="Arial" panose="020B0604020202020204" pitchFamily="34" charset="0"/>
              <a:buNone/>
            </a:pPr>
            <a:endParaRPr lang="en-US" altLang="en-US" sz="2800" baseline="30000" dirty="0"/>
          </a:p>
          <a:p>
            <a:pPr eaLnBrk="1" hangingPunct="1">
              <a:buFont typeface="Arial" panose="020B0604020202020204" pitchFamily="34" charset="0"/>
              <a:buNone/>
            </a:pPr>
            <a:endParaRPr lang="en-US" altLang="en-US" sz="2800" baseline="30000" dirty="0"/>
          </a:p>
          <a:p>
            <a:pPr eaLnBrk="1" hangingPunct="1">
              <a:buFont typeface="Arial" panose="020B0604020202020204" pitchFamily="34" charset="0"/>
              <a:buNone/>
            </a:pPr>
            <a:endParaRPr lang="en-US" altLang="en-US" sz="2800" baseline="30000" dirty="0"/>
          </a:p>
          <a:p>
            <a:pPr algn="ctr" eaLnBrk="1" hangingPunct="1">
              <a:buFont typeface="Arial" panose="020B0604020202020204" pitchFamily="34" charset="0"/>
              <a:buNone/>
            </a:pPr>
            <a:endParaRPr lang="en-US" altLang="en-US" sz="2800" baseline="30000" dirty="0"/>
          </a:p>
          <a:p>
            <a:pPr algn="ctr" eaLnBrk="1" hangingPunct="1">
              <a:buFont typeface="Arial" panose="020B0604020202020204" pitchFamily="34" charset="0"/>
              <a:buNone/>
            </a:pPr>
            <a:r>
              <a:rPr lang="en-US" altLang="en-US" dirty="0"/>
              <a:t>Tax Increase Hearing must be at least 10+ days after Notice of Valuation is sent</a:t>
            </a:r>
            <a:endParaRPr lang="en-US" altLang="en-US" sz="2800" dirty="0"/>
          </a:p>
          <a:p>
            <a:pPr eaLnBrk="1" hangingPunct="1"/>
            <a:endParaRPr lang="en-US" altLang="en-US" sz="2800" dirty="0"/>
          </a:p>
          <a:p>
            <a:pPr eaLnBrk="1" hangingPunct="1">
              <a:buFont typeface="Arial" panose="020B0604020202020204" pitchFamily="34" charset="0"/>
              <a:buNone/>
            </a:pPr>
            <a:endParaRPr lang="en-US" altLang="en-US" sz="2800" dirty="0"/>
          </a:p>
          <a:p>
            <a:pPr eaLnBrk="1" hangingPunct="1">
              <a:buFont typeface="Arial" panose="020B0604020202020204" pitchFamily="34" charset="0"/>
              <a:buNone/>
            </a:pPr>
            <a:endParaRPr lang="en-US" altLang="en-US" sz="2800" dirty="0"/>
          </a:p>
          <a:p>
            <a:pPr eaLnBrk="1" hangingPunct="1"/>
            <a:endParaRPr lang="en-US" altLang="en-US" sz="2800" dirty="0"/>
          </a:p>
          <a:p>
            <a:pPr eaLnBrk="1" hangingPunct="1">
              <a:buFont typeface="Arial" panose="020B0604020202020204" pitchFamily="34" charset="0"/>
              <a:buNone/>
            </a:pPr>
            <a:endParaRPr lang="en-US" altLang="en-US" sz="2800" dirty="0"/>
          </a:p>
        </p:txBody>
      </p:sp>
      <p:sp>
        <p:nvSpPr>
          <p:cNvPr id="43013" name="TextBox 4">
            <a:extLst>
              <a:ext uri="{FF2B5EF4-FFF2-40B4-BE49-F238E27FC236}">
                <a16:creationId xmlns:a16="http://schemas.microsoft.com/office/drawing/2014/main" id="{AC005A7F-EFA2-B118-2697-4C64049699D7}"/>
              </a:ext>
            </a:extLst>
          </p:cNvPr>
          <p:cNvSpPr txBox="1">
            <a:spLocks noChangeArrowheads="1"/>
          </p:cNvSpPr>
          <p:nvPr/>
        </p:nvSpPr>
        <p:spPr bwMode="auto">
          <a:xfrm>
            <a:off x="4191000" y="33528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rgbClr val="000000"/>
                </a:solidFill>
                <a:cs typeface="Arial" panose="020B0604020202020204" pitchFamily="34" charset="0"/>
              </a:rPr>
              <a:t>10 days</a:t>
            </a:r>
          </a:p>
        </p:txBody>
      </p:sp>
      <p:grpSp>
        <p:nvGrpSpPr>
          <p:cNvPr id="4" name="Group 3">
            <a:extLst>
              <a:ext uri="{FF2B5EF4-FFF2-40B4-BE49-F238E27FC236}">
                <a16:creationId xmlns:a16="http://schemas.microsoft.com/office/drawing/2014/main" id="{454A30E3-8CB5-04F6-24AB-554C01D8FC21}"/>
              </a:ext>
            </a:extLst>
          </p:cNvPr>
          <p:cNvGrpSpPr/>
          <p:nvPr/>
        </p:nvGrpSpPr>
        <p:grpSpPr>
          <a:xfrm>
            <a:off x="723900" y="2819400"/>
            <a:ext cx="7696200" cy="1627187"/>
            <a:chOff x="609600" y="3249613"/>
            <a:chExt cx="7696200" cy="1627187"/>
          </a:xfrm>
        </p:grpSpPr>
        <p:sp>
          <p:nvSpPr>
            <p:cNvPr id="43012" name="Letter">
              <a:extLst>
                <a:ext uri="{FF2B5EF4-FFF2-40B4-BE49-F238E27FC236}">
                  <a16:creationId xmlns:a16="http://schemas.microsoft.com/office/drawing/2014/main" id="{14B90054-9129-9399-39DE-7CFA891E16D2}"/>
                </a:ext>
              </a:extLst>
            </p:cNvPr>
            <p:cNvSpPr>
              <a:spLocks noEditPoints="1" noChangeArrowheads="1"/>
            </p:cNvSpPr>
            <p:nvPr/>
          </p:nvSpPr>
          <p:spPr bwMode="auto">
            <a:xfrm>
              <a:off x="609600" y="3276600"/>
              <a:ext cx="2419350" cy="16002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5304 w 21600"/>
                <a:gd name="T25" fmla="*/ 9216 h 21600"/>
                <a:gd name="T26" fmla="*/ 17504 w 21600"/>
                <a:gd name="T27" fmla="*/ 183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cs typeface="Arial" panose="020B0604020202020204" pitchFamily="34" charset="0"/>
                </a:rPr>
                <a:t>Notice of Property Valuation</a:t>
              </a:r>
            </a:p>
            <a:p>
              <a:pPr eaLnBrk="1" hangingPunct="1">
                <a:spcBef>
                  <a:spcPct val="0"/>
                </a:spcBef>
                <a:buFontTx/>
                <a:buNone/>
              </a:pPr>
              <a:endParaRPr lang="en-US" altLang="en-US" sz="1800" dirty="0">
                <a:solidFill>
                  <a:srgbClr val="000000"/>
                </a:solidFill>
                <a:cs typeface="Arial" panose="020B0604020202020204" pitchFamily="34" charset="0"/>
              </a:endParaRPr>
            </a:p>
          </p:txBody>
        </p:sp>
        <p:pic>
          <p:nvPicPr>
            <p:cNvPr id="43014" name="Picture 11" descr="C:\Documents and Settings\jcondie\Local Settings\Temporary Internet Files\Content.IE5\99G995LA\MP900400285[1].jpg">
              <a:extLst>
                <a:ext uri="{FF2B5EF4-FFF2-40B4-BE49-F238E27FC236}">
                  <a16:creationId xmlns:a16="http://schemas.microsoft.com/office/drawing/2014/main" id="{99367F59-CEBE-7BEA-05C2-EDACE00EA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49613"/>
              <a:ext cx="243840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Straight Arrow Connector 9">
            <a:extLst>
              <a:ext uri="{FF2B5EF4-FFF2-40B4-BE49-F238E27FC236}">
                <a16:creationId xmlns:a16="http://schemas.microsoft.com/office/drawing/2014/main" id="{342977E1-34E3-4F38-DA11-E52B511E4717}"/>
              </a:ext>
            </a:extLst>
          </p:cNvPr>
          <p:cNvCxnSpPr/>
          <p:nvPr/>
        </p:nvCxnSpPr>
        <p:spPr>
          <a:xfrm>
            <a:off x="5181600" y="3600450"/>
            <a:ext cx="685800" cy="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24F5B2F-B16D-1AF9-591B-90CEC892F2F7}"/>
              </a:ext>
            </a:extLst>
          </p:cNvPr>
          <p:cNvCxnSpPr/>
          <p:nvPr/>
        </p:nvCxnSpPr>
        <p:spPr>
          <a:xfrm>
            <a:off x="3352800" y="3600450"/>
            <a:ext cx="762000" cy="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0599C-7327-D8A9-5950-CECC2B0F5255}"/>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4B20F995-F877-85E5-FB16-07EEFFBBA507}"/>
              </a:ext>
            </a:extLst>
          </p:cNvPr>
          <p:cNvSpPr>
            <a:spLocks noGrp="1"/>
          </p:cNvSpPr>
          <p:nvPr>
            <p:ph type="title"/>
          </p:nvPr>
        </p:nvSpPr>
        <p:spPr/>
        <p:txBody>
          <a:bodyPr vert="horz" lIns="91440" tIns="45720" rIns="91440" bIns="45720" rtlCol="0" anchor="ctr">
            <a:normAutofit/>
          </a:bodyPr>
          <a:lstStyle/>
          <a:p>
            <a:pPr algn="ctr" eaLnBrk="1" hangingPunct="1">
              <a:lnSpc>
                <a:spcPct val="90000"/>
              </a:lnSpc>
            </a:pPr>
            <a:r>
              <a:rPr lang="en-US" altLang="en-US" sz="3600" b="1" dirty="0"/>
              <a:t>Virtual Participation</a:t>
            </a:r>
            <a:endParaRPr lang="en-US" altLang="en-US" sz="3600" kern="1200" dirty="0">
              <a:solidFill>
                <a:schemeClr val="tx1"/>
              </a:solidFill>
              <a:latin typeface="+mj-lt"/>
              <a:ea typeface="+mj-ea"/>
              <a:cs typeface="+mj-cs"/>
            </a:endParaRPr>
          </a:p>
        </p:txBody>
      </p:sp>
      <p:sp>
        <p:nvSpPr>
          <p:cNvPr id="44054" name="Content Placeholder 2">
            <a:extLst>
              <a:ext uri="{FF2B5EF4-FFF2-40B4-BE49-F238E27FC236}">
                <a16:creationId xmlns:a16="http://schemas.microsoft.com/office/drawing/2014/main" id="{9533EE03-6979-6F29-DACB-47BCC011CAB8}"/>
              </a:ext>
            </a:extLst>
          </p:cNvPr>
          <p:cNvSpPr>
            <a:spLocks noGrp="1"/>
          </p:cNvSpPr>
          <p:nvPr>
            <p:ph idx="1"/>
          </p:nvPr>
        </p:nvSpPr>
        <p:spPr/>
        <p:txBody>
          <a:bodyPr vert="horz" lIns="91440" tIns="45720" rIns="91440" bIns="45720" rtlCol="0">
            <a:normAutofit/>
          </a:bodyPr>
          <a:lstStyle/>
          <a:p>
            <a:pPr marL="0" indent="0" eaLnBrk="1" hangingPunct="1">
              <a:lnSpc>
                <a:spcPct val="90000"/>
              </a:lnSpc>
              <a:buNone/>
            </a:pPr>
            <a:r>
              <a:rPr lang="en-US" altLang="en-US" sz="2400" dirty="0"/>
              <a:t>Post Instructions on Entity’s Website </a:t>
            </a:r>
          </a:p>
          <a:p>
            <a:pPr lvl="1" indent="-228600" eaLnBrk="1" hangingPunct="1">
              <a:lnSpc>
                <a:spcPct val="90000"/>
              </a:lnSpc>
            </a:pPr>
            <a:r>
              <a:rPr lang="en-US" altLang="en-US" dirty="0"/>
              <a:t>24+ hours before hearing</a:t>
            </a:r>
          </a:p>
          <a:p>
            <a:pPr indent="-228600" eaLnBrk="1" hangingPunct="1">
              <a:lnSpc>
                <a:spcPct val="90000"/>
              </a:lnSpc>
            </a:pPr>
            <a:endParaRPr lang="en-US" sz="2400" dirty="0"/>
          </a:p>
          <a:p>
            <a:pPr marL="0" indent="0" eaLnBrk="1" hangingPunct="1">
              <a:lnSpc>
                <a:spcPct val="90000"/>
              </a:lnSpc>
              <a:buNone/>
            </a:pPr>
            <a:r>
              <a:rPr lang="en-US" sz="2400" dirty="0"/>
              <a:t>Entity needs to provide to participants</a:t>
            </a:r>
          </a:p>
          <a:p>
            <a:pPr lvl="1" indent="-228600" eaLnBrk="1" hangingPunct="1">
              <a:lnSpc>
                <a:spcPct val="90000"/>
              </a:lnSpc>
            </a:pPr>
            <a:r>
              <a:rPr lang="en-US" dirty="0"/>
              <a:t>Access to the public hearing through video and audio connections</a:t>
            </a:r>
          </a:p>
          <a:p>
            <a:pPr lvl="1" indent="-228600" eaLnBrk="1" hangingPunct="1">
              <a:lnSpc>
                <a:spcPct val="90000"/>
              </a:lnSpc>
            </a:pPr>
            <a:r>
              <a:rPr lang="en-US" dirty="0"/>
              <a:t>Provide opportunity for testimony through video, audio or both</a:t>
            </a:r>
          </a:p>
          <a:p>
            <a:pPr lvl="1" indent="-228600" eaLnBrk="1" hangingPunct="1">
              <a:lnSpc>
                <a:spcPct val="90000"/>
              </a:lnSpc>
            </a:pPr>
            <a:r>
              <a:rPr lang="en-US" dirty="0"/>
              <a:t>Allow written comments before and during the hearing</a:t>
            </a:r>
          </a:p>
          <a:p>
            <a:pPr lvl="1" indent="-228600" eaLnBrk="1" hangingPunct="1">
              <a:lnSpc>
                <a:spcPct val="90000"/>
              </a:lnSpc>
            </a:pPr>
            <a:endParaRPr lang="en-US" sz="1500" dirty="0"/>
          </a:p>
          <a:p>
            <a:pPr indent="-228600" eaLnBrk="1" hangingPunct="1">
              <a:lnSpc>
                <a:spcPct val="90000"/>
              </a:lnSpc>
            </a:pPr>
            <a:endParaRPr lang="en-US" altLang="en-US" sz="1900" dirty="0"/>
          </a:p>
          <a:p>
            <a:pPr indent="-228600" eaLnBrk="1" hangingPunct="1">
              <a:lnSpc>
                <a:spcPct val="90000"/>
              </a:lnSpc>
            </a:pPr>
            <a:endParaRPr lang="en-US" altLang="en-US" sz="1900" dirty="0"/>
          </a:p>
        </p:txBody>
      </p:sp>
    </p:spTree>
    <p:extLst>
      <p:ext uri="{BB962C8B-B14F-4D97-AF65-F5344CB8AC3E}">
        <p14:creationId xmlns:p14="http://schemas.microsoft.com/office/powerpoint/2010/main" val="3238081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77C49D-40E7-A70A-BB0B-62BCD3898018}"/>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9F18B960-B6E4-CBF7-FCDF-D9CC42F7FFA7}"/>
              </a:ext>
            </a:extLst>
          </p:cNvPr>
          <p:cNvSpPr>
            <a:spLocks noGrp="1"/>
          </p:cNvSpPr>
          <p:nvPr>
            <p:ph type="title"/>
          </p:nvPr>
        </p:nvSpPr>
        <p:spPr/>
        <p:txBody>
          <a:bodyPr vert="horz" lIns="91440" tIns="45720" rIns="91440" bIns="45720" rtlCol="0" anchor="ctr">
            <a:normAutofit/>
          </a:bodyPr>
          <a:lstStyle/>
          <a:p>
            <a:pPr algn="ctr" eaLnBrk="1" hangingPunct="1">
              <a:lnSpc>
                <a:spcPct val="90000"/>
              </a:lnSpc>
            </a:pPr>
            <a:r>
              <a:rPr lang="en-US" altLang="en-US" sz="3600" b="1" kern="1200" dirty="0">
                <a:solidFill>
                  <a:schemeClr val="tx1"/>
                </a:solidFill>
                <a:latin typeface="+mj-lt"/>
                <a:ea typeface="+mj-ea"/>
                <a:cs typeface="+mj-cs"/>
              </a:rPr>
              <a:t>Public Hearing</a:t>
            </a:r>
            <a:endParaRPr lang="en-US" altLang="en-US" sz="3600" kern="1200" dirty="0">
              <a:solidFill>
                <a:schemeClr val="tx1"/>
              </a:solidFill>
              <a:latin typeface="+mj-lt"/>
              <a:ea typeface="+mj-ea"/>
              <a:cs typeface="+mj-cs"/>
            </a:endParaRPr>
          </a:p>
        </p:txBody>
      </p:sp>
      <p:sp>
        <p:nvSpPr>
          <p:cNvPr id="44054" name="Content Placeholder 2">
            <a:extLst>
              <a:ext uri="{FF2B5EF4-FFF2-40B4-BE49-F238E27FC236}">
                <a16:creationId xmlns:a16="http://schemas.microsoft.com/office/drawing/2014/main" id="{06413355-2CF5-38E0-6F1D-18E405F3CD58}"/>
              </a:ext>
            </a:extLst>
          </p:cNvPr>
          <p:cNvSpPr>
            <a:spLocks noGrp="1"/>
          </p:cNvSpPr>
          <p:nvPr>
            <p:ph idx="1"/>
          </p:nvPr>
        </p:nvSpPr>
        <p:spPr/>
        <p:txBody>
          <a:bodyPr vert="horz" lIns="91440" tIns="45720" rIns="91440" bIns="45720" rtlCol="0">
            <a:normAutofit/>
          </a:bodyPr>
          <a:lstStyle/>
          <a:p>
            <a:r>
              <a:rPr lang="en-US" sz="2400" b="1" dirty="0"/>
              <a:t>No meetings </a:t>
            </a:r>
            <a:r>
              <a:rPr lang="en-US" sz="2400" dirty="0"/>
              <a:t>discussing general business may be held on the </a:t>
            </a:r>
            <a:r>
              <a:rPr lang="en-US" sz="2400" b="1" dirty="0"/>
              <a:t>same day </a:t>
            </a:r>
            <a:r>
              <a:rPr lang="en-US" sz="2400" dirty="0"/>
              <a:t>as the property tax increase hearing</a:t>
            </a:r>
          </a:p>
          <a:p>
            <a:r>
              <a:rPr lang="en-US" sz="2400" dirty="0"/>
              <a:t>No overlapping hearings </a:t>
            </a:r>
          </a:p>
          <a:p>
            <a:pPr indent="-228600" eaLnBrk="1" hangingPunct="1">
              <a:lnSpc>
                <a:spcPct val="90000"/>
              </a:lnSpc>
            </a:pPr>
            <a:r>
              <a:rPr lang="en-US" altLang="en-US" sz="2400" dirty="0"/>
              <a:t>6 PM or later</a:t>
            </a:r>
          </a:p>
          <a:p>
            <a:pPr indent="-228600" eaLnBrk="1" hangingPunct="1">
              <a:lnSpc>
                <a:spcPct val="90000"/>
              </a:lnSpc>
            </a:pPr>
            <a:r>
              <a:rPr lang="en-US" altLang="en-US" sz="2400" dirty="0"/>
              <a:t>Requires that taxpayers are allowed to be heard with reasonable restrictions on time and without unreasonable restrictions on the number of people allowed to comment</a:t>
            </a:r>
          </a:p>
          <a:p>
            <a:r>
              <a:rPr lang="en-US" sz="2400" dirty="0"/>
              <a:t>The hearing must be open to the public and must be available for individuals to attend </a:t>
            </a:r>
            <a:r>
              <a:rPr lang="en-US" sz="2400" b="1" dirty="0"/>
              <a:t>both </a:t>
            </a:r>
            <a:r>
              <a:rPr lang="en-US" sz="2400" dirty="0"/>
              <a:t>in person or virtually</a:t>
            </a:r>
            <a:endParaRPr lang="en-US" altLang="en-US" sz="2400" dirty="0"/>
          </a:p>
          <a:p>
            <a:pPr indent="-228600" eaLnBrk="1" hangingPunct="1">
              <a:lnSpc>
                <a:spcPct val="90000"/>
              </a:lnSpc>
            </a:pPr>
            <a:endParaRPr lang="en-US" altLang="en-US" sz="1900" dirty="0"/>
          </a:p>
        </p:txBody>
      </p:sp>
    </p:spTree>
    <p:extLst>
      <p:ext uri="{BB962C8B-B14F-4D97-AF65-F5344CB8AC3E}">
        <p14:creationId xmlns:p14="http://schemas.microsoft.com/office/powerpoint/2010/main" val="197659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82F664-53C1-998C-462D-1CECE046C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F0427-4E89-D2F3-D63E-AA50BEB69080}"/>
              </a:ext>
            </a:extLst>
          </p:cNvPr>
          <p:cNvSpPr>
            <a:spLocks noGrp="1"/>
          </p:cNvSpPr>
          <p:nvPr>
            <p:ph type="title"/>
          </p:nvPr>
        </p:nvSpPr>
        <p:spPr/>
        <p:txBody>
          <a:bodyPr>
            <a:normAutofit/>
          </a:bodyPr>
          <a:lstStyle/>
          <a:p>
            <a:pPr>
              <a:lnSpc>
                <a:spcPct val="90000"/>
              </a:lnSpc>
            </a:pPr>
            <a:r>
              <a:rPr lang="en-US" sz="3600" b="1" dirty="0"/>
              <a:t>Legislation – New Growth changes</a:t>
            </a:r>
          </a:p>
        </p:txBody>
      </p:sp>
      <p:sp>
        <p:nvSpPr>
          <p:cNvPr id="3" name="Content Placeholder 2">
            <a:extLst>
              <a:ext uri="{FF2B5EF4-FFF2-40B4-BE49-F238E27FC236}">
                <a16:creationId xmlns:a16="http://schemas.microsoft.com/office/drawing/2014/main" id="{E99F7F1B-0452-36F4-D8F6-0CD501D94465}"/>
              </a:ext>
            </a:extLst>
          </p:cNvPr>
          <p:cNvSpPr>
            <a:spLocks noGrp="1"/>
          </p:cNvSpPr>
          <p:nvPr>
            <p:ph idx="1"/>
          </p:nvPr>
        </p:nvSpPr>
        <p:spPr>
          <a:xfrm>
            <a:off x="628650" y="1524000"/>
            <a:ext cx="7886700" cy="4652963"/>
          </a:xfrm>
        </p:spPr>
        <p:txBody>
          <a:bodyPr anchor="ctr">
            <a:normAutofit/>
          </a:bodyPr>
          <a:lstStyle/>
          <a:p>
            <a:pPr marL="0" indent="0">
              <a:buNone/>
            </a:pPr>
            <a:r>
              <a:rPr lang="en-US" sz="2400" dirty="0"/>
              <a:t>2025 – SB 378</a:t>
            </a:r>
          </a:p>
          <a:p>
            <a:pPr lvl="1"/>
            <a:r>
              <a:rPr lang="en-US" dirty="0"/>
              <a:t>Centrally Assessed New Growth will be calculated by industry</a:t>
            </a:r>
          </a:p>
          <a:p>
            <a:pPr lvl="1"/>
            <a:r>
              <a:rPr lang="en-US" dirty="0"/>
              <a:t>7% Portion of the new growth goes to Species Protection Account </a:t>
            </a:r>
          </a:p>
          <a:p>
            <a:pPr marL="0" indent="0">
              <a:buNone/>
            </a:pPr>
            <a:r>
              <a:rPr lang="en-US" sz="2400" dirty="0"/>
              <a:t>2026 – SB 206</a:t>
            </a:r>
          </a:p>
          <a:p>
            <a:pPr lvl="1"/>
            <a:r>
              <a:rPr lang="en-US" dirty="0"/>
              <a:t>Project area new growth does not include Personal Property</a:t>
            </a:r>
          </a:p>
          <a:p>
            <a:pPr lvl="1"/>
            <a:r>
              <a:rPr lang="en-US" dirty="0"/>
              <a:t>Definition of Real Property New Growth</a:t>
            </a:r>
          </a:p>
        </p:txBody>
      </p:sp>
    </p:spTree>
    <p:extLst>
      <p:ext uri="{BB962C8B-B14F-4D97-AF65-F5344CB8AC3E}">
        <p14:creationId xmlns:p14="http://schemas.microsoft.com/office/powerpoint/2010/main" val="178101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E55660-56F8-6298-3537-CABD9796D7E9}"/>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AA76BC42-499E-EF69-2102-29026E8D6C34}"/>
              </a:ext>
            </a:extLst>
          </p:cNvPr>
          <p:cNvSpPr>
            <a:spLocks noGrp="1"/>
          </p:cNvSpPr>
          <p:nvPr>
            <p:ph type="title"/>
          </p:nvPr>
        </p:nvSpPr>
        <p:spPr/>
        <p:txBody>
          <a:bodyPr vert="horz" lIns="91440" tIns="45720" rIns="91440" bIns="45720" rtlCol="0" anchor="ctr">
            <a:normAutofit/>
          </a:bodyPr>
          <a:lstStyle/>
          <a:p>
            <a:pPr algn="ctr" eaLnBrk="1" hangingPunct="1">
              <a:lnSpc>
                <a:spcPct val="90000"/>
              </a:lnSpc>
            </a:pPr>
            <a:r>
              <a:rPr lang="en-US" altLang="en-US" sz="3600" b="1" kern="1200" dirty="0">
                <a:solidFill>
                  <a:schemeClr val="tx1"/>
                </a:solidFill>
                <a:latin typeface="+mj-lt"/>
                <a:ea typeface="+mj-ea"/>
                <a:cs typeface="+mj-cs"/>
              </a:rPr>
              <a:t>Public Hearing - Agenda</a:t>
            </a:r>
            <a:endParaRPr lang="en-US" altLang="en-US" sz="3600" kern="1200" dirty="0">
              <a:solidFill>
                <a:schemeClr val="tx1"/>
              </a:solidFill>
              <a:latin typeface="+mj-lt"/>
              <a:ea typeface="+mj-ea"/>
              <a:cs typeface="+mj-cs"/>
            </a:endParaRPr>
          </a:p>
        </p:txBody>
      </p:sp>
      <p:sp>
        <p:nvSpPr>
          <p:cNvPr id="44054" name="Content Placeholder 2">
            <a:extLst>
              <a:ext uri="{FF2B5EF4-FFF2-40B4-BE49-F238E27FC236}">
                <a16:creationId xmlns:a16="http://schemas.microsoft.com/office/drawing/2014/main" id="{B1A0F7D6-D2A1-75EE-CDD8-FCCD5D865128}"/>
              </a:ext>
            </a:extLst>
          </p:cNvPr>
          <p:cNvSpPr>
            <a:spLocks noGrp="1"/>
          </p:cNvSpPr>
          <p:nvPr>
            <p:ph idx="1"/>
          </p:nvPr>
        </p:nvSpPr>
        <p:spPr/>
        <p:txBody>
          <a:bodyPr vert="horz" lIns="91440" tIns="45720" rIns="91440" bIns="45720" rtlCol="0">
            <a:noAutofit/>
          </a:bodyPr>
          <a:lstStyle/>
          <a:p>
            <a:r>
              <a:rPr lang="en-US" sz="2400" dirty="0"/>
              <a:t>The property tax increase hearing agenda </a:t>
            </a:r>
            <a:r>
              <a:rPr lang="en-US" sz="2400" b="1" dirty="0"/>
              <a:t>MAY NOT </a:t>
            </a:r>
            <a:r>
              <a:rPr lang="en-US" sz="2400" dirty="0"/>
              <a:t>contain items on the agenda other than discussion and action on the taxing entity's intent to levy a tax rate that exceeds the taxing entity’s certified tax rate</a:t>
            </a:r>
          </a:p>
          <a:p>
            <a:r>
              <a:rPr lang="en-US" sz="2400" dirty="0"/>
              <a:t>The property tax increase hearing agenda </a:t>
            </a:r>
            <a:r>
              <a:rPr lang="en-US" sz="2400" b="1" dirty="0"/>
              <a:t>MAY </a:t>
            </a:r>
            <a:r>
              <a:rPr lang="en-US" sz="2400" dirty="0"/>
              <a:t>contain</a:t>
            </a:r>
          </a:p>
          <a:p>
            <a:pPr lvl="1"/>
            <a:r>
              <a:rPr lang="en-US" dirty="0"/>
              <a:t>Discussion about the entity’s budget</a:t>
            </a:r>
          </a:p>
          <a:p>
            <a:pPr lvl="1"/>
            <a:r>
              <a:rPr lang="en-US" dirty="0"/>
              <a:t>A special district’s fee implementation or increase</a:t>
            </a:r>
          </a:p>
          <a:p>
            <a:pPr lvl="1"/>
            <a:r>
              <a:rPr lang="en-US" dirty="0"/>
              <a:t>A special service district’s fee implementation or increase</a:t>
            </a:r>
          </a:p>
          <a:p>
            <a:pPr marL="0" indent="0">
              <a:buNone/>
            </a:pPr>
            <a:endParaRPr lang="en-US" sz="2400" dirty="0"/>
          </a:p>
          <a:p>
            <a:pPr marL="0" indent="0">
              <a:buNone/>
            </a:pPr>
            <a:r>
              <a:rPr lang="en-US" sz="2400" dirty="0"/>
              <a:t>*</a:t>
            </a:r>
            <a:r>
              <a:rPr lang="en-US" sz="2400" i="1" dirty="0"/>
              <a:t>The Entity Ad itself does not constitute an agenda. </a:t>
            </a:r>
            <a:endParaRPr lang="en-US" altLang="en-US" sz="2400" dirty="0"/>
          </a:p>
        </p:txBody>
      </p:sp>
    </p:spTree>
    <p:extLst>
      <p:ext uri="{BB962C8B-B14F-4D97-AF65-F5344CB8AC3E}">
        <p14:creationId xmlns:p14="http://schemas.microsoft.com/office/powerpoint/2010/main" val="294991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E49B4B-77F0-F9E8-B010-1B1A33EDF994}"/>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598A0E14-13C2-24A5-8AC9-500949D27A3B}"/>
              </a:ext>
            </a:extLst>
          </p:cNvPr>
          <p:cNvSpPr>
            <a:spLocks noGrp="1"/>
          </p:cNvSpPr>
          <p:nvPr>
            <p:ph type="title"/>
          </p:nvPr>
        </p:nvSpPr>
        <p:spPr/>
        <p:txBody>
          <a:bodyPr vert="horz" lIns="91440" tIns="45720" rIns="91440" bIns="45720" rtlCol="0" anchor="ctr">
            <a:normAutofit/>
          </a:bodyPr>
          <a:lstStyle/>
          <a:p>
            <a:pPr algn="ctr" eaLnBrk="1" hangingPunct="1">
              <a:lnSpc>
                <a:spcPct val="90000"/>
              </a:lnSpc>
            </a:pPr>
            <a:r>
              <a:rPr lang="en-US" altLang="en-US" sz="3600" b="1" kern="1200" dirty="0">
                <a:solidFill>
                  <a:schemeClr val="tx1"/>
                </a:solidFill>
                <a:latin typeface="+mj-lt"/>
                <a:ea typeface="+mj-ea"/>
                <a:cs typeface="+mj-cs"/>
              </a:rPr>
              <a:t>Public Hearing</a:t>
            </a:r>
            <a:r>
              <a:rPr lang="en-US" altLang="en-US" sz="3600" b="1" dirty="0"/>
              <a:t> - Statements</a:t>
            </a:r>
            <a:endParaRPr lang="en-US" altLang="en-US" sz="3600" kern="1200" dirty="0">
              <a:solidFill>
                <a:schemeClr val="tx1"/>
              </a:solidFill>
              <a:latin typeface="+mj-lt"/>
              <a:ea typeface="+mj-ea"/>
              <a:cs typeface="+mj-cs"/>
            </a:endParaRPr>
          </a:p>
        </p:txBody>
      </p:sp>
      <p:sp>
        <p:nvSpPr>
          <p:cNvPr id="44054" name="Content Placeholder 2">
            <a:extLst>
              <a:ext uri="{FF2B5EF4-FFF2-40B4-BE49-F238E27FC236}">
                <a16:creationId xmlns:a16="http://schemas.microsoft.com/office/drawing/2014/main" id="{F36FE896-801F-C8DA-2D0A-592F4EB346F6}"/>
              </a:ext>
            </a:extLst>
          </p:cNvPr>
          <p:cNvSpPr>
            <a:spLocks noGrp="1"/>
          </p:cNvSpPr>
          <p:nvPr>
            <p:ph idx="1"/>
          </p:nvPr>
        </p:nvSpPr>
        <p:spPr/>
        <p:txBody>
          <a:bodyPr vert="horz" lIns="91440" tIns="45720" rIns="91440" bIns="45720" rtlCol="0">
            <a:noAutofit/>
          </a:bodyPr>
          <a:lstStyle/>
          <a:p>
            <a:r>
              <a:rPr lang="en-US" sz="2400" dirty="0"/>
              <a:t>The dollar amount of additional ad valorem tax revenue that would be generated each year by the proposed increase</a:t>
            </a:r>
          </a:p>
          <a:p>
            <a:r>
              <a:rPr lang="en-US" sz="2400" dirty="0"/>
              <a:t>The purpose/reasons of the additional ad valorem tax revenue</a:t>
            </a:r>
          </a:p>
          <a:p>
            <a:r>
              <a:rPr lang="en-US" sz="2400" dirty="0"/>
              <a:t>Announce at the same property tax increase hearing the scheduled time and place of the next public meeting at which the taxing entity will consider the tax increase. Before September 1st</a:t>
            </a:r>
            <a:endParaRPr lang="en-US" altLang="en-US" sz="2400" dirty="0"/>
          </a:p>
          <a:p>
            <a:pPr indent="-228600" eaLnBrk="1" hangingPunct="1">
              <a:lnSpc>
                <a:spcPct val="90000"/>
              </a:lnSpc>
            </a:pPr>
            <a:endParaRPr lang="en-US" altLang="en-US" sz="2400" dirty="0"/>
          </a:p>
        </p:txBody>
      </p:sp>
    </p:spTree>
    <p:extLst>
      <p:ext uri="{BB962C8B-B14F-4D97-AF65-F5344CB8AC3E}">
        <p14:creationId xmlns:p14="http://schemas.microsoft.com/office/powerpoint/2010/main" val="1944145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687737-0A05-FE9C-E10A-E71852CB2FCB}"/>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1DD57B67-CAA3-10E2-ACB1-4C30962F7457}"/>
              </a:ext>
            </a:extLst>
          </p:cNvPr>
          <p:cNvSpPr>
            <a:spLocks noGrp="1"/>
          </p:cNvSpPr>
          <p:nvPr>
            <p:ph type="title"/>
          </p:nvPr>
        </p:nvSpPr>
        <p:spPr/>
        <p:txBody>
          <a:bodyPr vert="horz" lIns="91440" tIns="45720" rIns="91440" bIns="45720" rtlCol="0" anchor="ctr">
            <a:normAutofit/>
          </a:bodyPr>
          <a:lstStyle/>
          <a:p>
            <a:pPr algn="ctr" eaLnBrk="1" hangingPunct="1">
              <a:lnSpc>
                <a:spcPct val="90000"/>
              </a:lnSpc>
            </a:pPr>
            <a:r>
              <a:rPr lang="en-US" altLang="en-US" sz="3600" b="1" kern="1200" dirty="0">
                <a:solidFill>
                  <a:schemeClr val="tx1"/>
                </a:solidFill>
                <a:latin typeface="+mj-lt"/>
                <a:ea typeface="+mj-ea"/>
                <a:cs typeface="+mj-cs"/>
              </a:rPr>
              <a:t>Evidence and Reporting</a:t>
            </a:r>
            <a:endParaRPr lang="en-US" altLang="en-US" sz="3600" kern="1200" dirty="0">
              <a:solidFill>
                <a:schemeClr val="tx1"/>
              </a:solidFill>
              <a:latin typeface="+mj-lt"/>
              <a:ea typeface="+mj-ea"/>
              <a:cs typeface="+mj-cs"/>
            </a:endParaRPr>
          </a:p>
        </p:txBody>
      </p:sp>
      <p:sp>
        <p:nvSpPr>
          <p:cNvPr id="44054" name="Content Placeholder 2">
            <a:extLst>
              <a:ext uri="{FF2B5EF4-FFF2-40B4-BE49-F238E27FC236}">
                <a16:creationId xmlns:a16="http://schemas.microsoft.com/office/drawing/2014/main" id="{A0278901-AB3B-31C2-7FB8-D97AB8F16678}"/>
              </a:ext>
            </a:extLst>
          </p:cNvPr>
          <p:cNvSpPr>
            <a:spLocks noGrp="1"/>
          </p:cNvSpPr>
          <p:nvPr>
            <p:ph idx="1"/>
          </p:nvPr>
        </p:nvSpPr>
        <p:spPr/>
        <p:txBody>
          <a:bodyPr vert="horz" lIns="91440" tIns="45720" rIns="91440" bIns="45720" rtlCol="0">
            <a:noAutofit/>
          </a:bodyPr>
          <a:lstStyle/>
          <a:p>
            <a:r>
              <a:rPr lang="en-US" dirty="0"/>
              <a:t>Resolution and/or “Form PT-800” explicitly stating the dollar amount of additional property tax revenue approved by the board </a:t>
            </a:r>
          </a:p>
          <a:p>
            <a:r>
              <a:rPr lang="en-US" dirty="0"/>
              <a:t>The entity must compile specific evidence that meets all property tax increase requirements, as listed above, and submit the evidence to the county auditor </a:t>
            </a:r>
            <a:r>
              <a:rPr lang="en-US" b="1" dirty="0"/>
              <a:t>and </a:t>
            </a:r>
            <a:r>
              <a:rPr lang="en-US" dirty="0"/>
              <a:t>the USTC for review</a:t>
            </a:r>
          </a:p>
          <a:p>
            <a:r>
              <a:rPr lang="en-US" dirty="0"/>
              <a:t>Within 7 days after adopting final budget</a:t>
            </a:r>
          </a:p>
          <a:p>
            <a:pPr marL="0" indent="0">
              <a:buNone/>
            </a:pPr>
            <a:endParaRPr lang="en-US" dirty="0"/>
          </a:p>
          <a:p>
            <a:pPr indent="-228600" eaLnBrk="1" hangingPunct="1">
              <a:lnSpc>
                <a:spcPct val="90000"/>
              </a:lnSpc>
            </a:pPr>
            <a:endParaRPr lang="en-US" altLang="en-US" sz="2400" dirty="0"/>
          </a:p>
        </p:txBody>
      </p:sp>
    </p:spTree>
    <p:extLst>
      <p:ext uri="{BB962C8B-B14F-4D97-AF65-F5344CB8AC3E}">
        <p14:creationId xmlns:p14="http://schemas.microsoft.com/office/powerpoint/2010/main" val="1483832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C99CF-95BA-7E78-01D6-F151AFBD15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2B2FF-AFF6-D56A-5279-1F21BB4317C7}"/>
              </a:ext>
            </a:extLst>
          </p:cNvPr>
          <p:cNvSpPr>
            <a:spLocks noGrp="1"/>
          </p:cNvSpPr>
          <p:nvPr>
            <p:ph type="title"/>
          </p:nvPr>
        </p:nvSpPr>
        <p:spPr/>
        <p:txBody>
          <a:bodyPr>
            <a:normAutofit/>
          </a:bodyPr>
          <a:lstStyle/>
          <a:p>
            <a:pPr algn="ctr"/>
            <a:r>
              <a:rPr lang="en-US" sz="3600" b="1" dirty="0"/>
              <a:t>PT800 – Additional Revenue</a:t>
            </a:r>
          </a:p>
        </p:txBody>
      </p:sp>
      <p:pic>
        <p:nvPicPr>
          <p:cNvPr id="5" name="Picture 4">
            <a:extLst>
              <a:ext uri="{FF2B5EF4-FFF2-40B4-BE49-F238E27FC236}">
                <a16:creationId xmlns:a16="http://schemas.microsoft.com/office/drawing/2014/main" id="{1A393E04-6E01-4E0C-F12A-1D4C90CADC33}"/>
              </a:ext>
            </a:extLst>
          </p:cNvPr>
          <p:cNvPicPr>
            <a:picLocks noChangeAspect="1"/>
          </p:cNvPicPr>
          <p:nvPr/>
        </p:nvPicPr>
        <p:blipFill>
          <a:blip r:embed="rId2"/>
          <a:stretch>
            <a:fillRect/>
          </a:stretch>
        </p:blipFill>
        <p:spPr>
          <a:xfrm>
            <a:off x="1904628" y="1600200"/>
            <a:ext cx="5334744" cy="4734586"/>
          </a:xfrm>
          <a:prstGeom prst="rect">
            <a:avLst/>
          </a:prstGeom>
        </p:spPr>
      </p:pic>
    </p:spTree>
    <p:extLst>
      <p:ext uri="{BB962C8B-B14F-4D97-AF65-F5344CB8AC3E}">
        <p14:creationId xmlns:p14="http://schemas.microsoft.com/office/powerpoint/2010/main" val="3672864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B8DA89-78FC-673C-7FF0-4E17E07D4238}"/>
              </a:ext>
            </a:extLst>
          </p:cNvPr>
          <p:cNvPicPr>
            <a:picLocks noChangeAspect="1"/>
          </p:cNvPicPr>
          <p:nvPr/>
        </p:nvPicPr>
        <p:blipFill>
          <a:blip r:embed="rId2"/>
          <a:stretch>
            <a:fillRect/>
          </a:stretch>
        </p:blipFill>
        <p:spPr>
          <a:xfrm>
            <a:off x="426139" y="1828800"/>
            <a:ext cx="8291722" cy="4130675"/>
          </a:xfrm>
          <a:prstGeom prst="rect">
            <a:avLst/>
          </a:prstGeom>
        </p:spPr>
      </p:pic>
      <p:sp>
        <p:nvSpPr>
          <p:cNvPr id="9" name="Up Arrow 3">
            <a:extLst>
              <a:ext uri="{FF2B5EF4-FFF2-40B4-BE49-F238E27FC236}">
                <a16:creationId xmlns:a16="http://schemas.microsoft.com/office/drawing/2014/main" id="{B5E04FBC-936C-234C-0E83-63B4E9D2C533}"/>
              </a:ext>
            </a:extLst>
          </p:cNvPr>
          <p:cNvSpPr/>
          <p:nvPr/>
        </p:nvSpPr>
        <p:spPr>
          <a:xfrm rot="16200000">
            <a:off x="5867400" y="2209800"/>
            <a:ext cx="762000" cy="1524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a:extLst>
              <a:ext uri="{FF2B5EF4-FFF2-40B4-BE49-F238E27FC236}">
                <a16:creationId xmlns:a16="http://schemas.microsoft.com/office/drawing/2014/main" id="{BC8210F0-F9BC-7447-5031-8EAC66EE96D3}"/>
              </a:ext>
            </a:extLst>
          </p:cNvPr>
          <p:cNvSpPr>
            <a:spLocks noGrp="1"/>
          </p:cNvSpPr>
          <p:nvPr>
            <p:ph type="title"/>
          </p:nvPr>
        </p:nvSpPr>
        <p:spPr/>
        <p:txBody>
          <a:bodyPr>
            <a:normAutofit/>
          </a:bodyPr>
          <a:lstStyle/>
          <a:p>
            <a:pPr algn="ctr"/>
            <a:r>
              <a:rPr lang="en-US" sz="3600" b="1" dirty="0"/>
              <a:t>PT800 – Additional Revenue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B1DBC3B-CEED-576A-6DB3-F8032F352486}"/>
              </a:ext>
            </a:extLst>
          </p:cNvPr>
          <p:cNvSpPr txBox="1">
            <a:spLocks/>
          </p:cNvSpPr>
          <p:nvPr/>
        </p:nvSpPr>
        <p:spPr bwMode="auto">
          <a:xfrm>
            <a:off x="442167" y="5746071"/>
            <a:ext cx="5261624" cy="85226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eaLnBrk="1" hangingPunct="1">
              <a:lnSpc>
                <a:spcPct val="90000"/>
              </a:lnSpc>
              <a:spcBef>
                <a:spcPct val="0"/>
              </a:spcBef>
              <a:spcAft>
                <a:spcPts val="600"/>
              </a:spcAft>
              <a:buNone/>
              <a:defRPr/>
            </a:pPr>
            <a:endParaRPr lang="en-US" altLang="en-US" sz="3100" b="1" u="sng" dirty="0">
              <a:latin typeface="+mj-lt"/>
              <a:ea typeface="+mj-ea"/>
              <a:cs typeface="+mj-cs"/>
            </a:endParaRPr>
          </a:p>
        </p:txBody>
      </p:sp>
      <p:sp>
        <p:nvSpPr>
          <p:cNvPr id="3" name="Title 2">
            <a:extLst>
              <a:ext uri="{FF2B5EF4-FFF2-40B4-BE49-F238E27FC236}">
                <a16:creationId xmlns:a16="http://schemas.microsoft.com/office/drawing/2014/main" id="{115BA4F3-1B03-C38C-F27F-E42A785D6E0B}"/>
              </a:ext>
            </a:extLst>
          </p:cNvPr>
          <p:cNvSpPr>
            <a:spLocks noGrp="1"/>
          </p:cNvSpPr>
          <p:nvPr>
            <p:ph type="title"/>
          </p:nvPr>
        </p:nvSpPr>
        <p:spPr/>
        <p:txBody>
          <a:bodyPr/>
          <a:lstStyle/>
          <a:p>
            <a:pPr algn="ctr"/>
            <a:r>
              <a:rPr lang="en-US" altLang="en-US" b="1" u="sng" dirty="0">
                <a:hlinkClick r:id="rId3"/>
              </a:rPr>
              <a:t>taxrates.utah.gov</a:t>
            </a:r>
            <a:br>
              <a:rPr lang="en-US" altLang="en-US" b="1" u="sng" dirty="0"/>
            </a:br>
            <a:endParaRPr lang="en-US" dirty="0"/>
          </a:p>
        </p:txBody>
      </p:sp>
      <p:pic>
        <p:nvPicPr>
          <p:cNvPr id="6" name="Picture 5">
            <a:extLst>
              <a:ext uri="{FF2B5EF4-FFF2-40B4-BE49-F238E27FC236}">
                <a16:creationId xmlns:a16="http://schemas.microsoft.com/office/drawing/2014/main" id="{EAD4E8B9-C8F7-85B3-8963-040517CD2E7E}"/>
              </a:ext>
            </a:extLst>
          </p:cNvPr>
          <p:cNvPicPr>
            <a:picLocks noChangeAspect="1"/>
          </p:cNvPicPr>
          <p:nvPr/>
        </p:nvPicPr>
        <p:blipFill>
          <a:blip r:embed="rId4"/>
          <a:stretch>
            <a:fillRect/>
          </a:stretch>
        </p:blipFill>
        <p:spPr>
          <a:xfrm>
            <a:off x="1038225" y="1219200"/>
            <a:ext cx="7067550" cy="516269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A2E4-C0A6-3BCA-CCC5-E052DC954AD8}"/>
              </a:ext>
            </a:extLst>
          </p:cNvPr>
          <p:cNvSpPr>
            <a:spLocks noGrp="1"/>
          </p:cNvSpPr>
          <p:nvPr>
            <p:ph type="title"/>
          </p:nvPr>
        </p:nvSpPr>
        <p:spPr/>
        <p:txBody>
          <a:bodyPr>
            <a:normAutofit/>
          </a:bodyPr>
          <a:lstStyle/>
          <a:p>
            <a:r>
              <a:rPr lang="en-US" sz="3600" dirty="0"/>
              <a:t>Contact Us</a:t>
            </a:r>
          </a:p>
        </p:txBody>
      </p:sp>
      <p:sp>
        <p:nvSpPr>
          <p:cNvPr id="3" name="Content Placeholder 2">
            <a:extLst>
              <a:ext uri="{FF2B5EF4-FFF2-40B4-BE49-F238E27FC236}">
                <a16:creationId xmlns:a16="http://schemas.microsoft.com/office/drawing/2014/main" id="{F72187C2-23F6-B3B3-F972-C3E7AA2641FF}"/>
              </a:ext>
            </a:extLst>
          </p:cNvPr>
          <p:cNvSpPr>
            <a:spLocks noGrp="1"/>
          </p:cNvSpPr>
          <p:nvPr>
            <p:ph idx="1"/>
          </p:nvPr>
        </p:nvSpPr>
        <p:spPr/>
        <p:txBody>
          <a:bodyPr anchor="ctr">
            <a:noAutofit/>
          </a:bodyPr>
          <a:lstStyle/>
          <a:p>
            <a:pPr marL="0" indent="0" algn="ctr">
              <a:buNone/>
            </a:pPr>
            <a:r>
              <a:rPr lang="en-US" sz="2400" dirty="0"/>
              <a:t>Matt Hurst - matthewhurst@utah.gov</a:t>
            </a:r>
          </a:p>
          <a:p>
            <a:pPr marL="0" indent="0" algn="ctr">
              <a:buNone/>
            </a:pPr>
            <a:r>
              <a:rPr lang="en-US" sz="2400" dirty="0"/>
              <a:t>Jared Rezendes - jrezendes@utah.gov</a:t>
            </a:r>
          </a:p>
          <a:p>
            <a:pPr marL="0" indent="0" algn="ctr">
              <a:buNone/>
            </a:pPr>
            <a:r>
              <a:rPr lang="en-US" sz="2400" dirty="0"/>
              <a:t>Kristen Lefort – klefort@utah.gov</a:t>
            </a:r>
          </a:p>
          <a:p>
            <a:pPr marL="0" indent="0" algn="ctr">
              <a:buNone/>
            </a:pPr>
            <a:r>
              <a:rPr lang="en-US" sz="2400" dirty="0"/>
              <a:t>propertytax.utah.gov</a:t>
            </a:r>
          </a:p>
        </p:txBody>
      </p:sp>
      <p:pic>
        <p:nvPicPr>
          <p:cNvPr id="20" name="Graphic 19" descr="Email">
            <a:extLst>
              <a:ext uri="{FF2B5EF4-FFF2-40B4-BE49-F238E27FC236}">
                <a16:creationId xmlns:a16="http://schemas.microsoft.com/office/drawing/2014/main" id="{B5D8B240-7787-756C-A399-12277FC017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0272" y="1143000"/>
            <a:ext cx="1143455" cy="1143455"/>
          </a:xfrm>
          <a:prstGeom prst="rect">
            <a:avLst/>
          </a:prstGeom>
        </p:spPr>
      </p:pic>
    </p:spTree>
    <p:extLst>
      <p:ext uri="{BB962C8B-B14F-4D97-AF65-F5344CB8AC3E}">
        <p14:creationId xmlns:p14="http://schemas.microsoft.com/office/powerpoint/2010/main" val="385960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426B-FB1C-9999-1874-D4C491FFE320}"/>
              </a:ext>
            </a:extLst>
          </p:cNvPr>
          <p:cNvSpPr>
            <a:spLocks noGrp="1"/>
          </p:cNvSpPr>
          <p:nvPr>
            <p:ph type="title"/>
          </p:nvPr>
        </p:nvSpPr>
        <p:spPr/>
        <p:txBody>
          <a:bodyPr>
            <a:normAutofit/>
          </a:bodyPr>
          <a:lstStyle/>
          <a:p>
            <a:r>
              <a:rPr lang="en-US" sz="3600" b="1" dirty="0"/>
              <a:t>Legislation – Tax Increase</a:t>
            </a:r>
          </a:p>
        </p:txBody>
      </p:sp>
      <p:sp>
        <p:nvSpPr>
          <p:cNvPr id="3" name="Content Placeholder 2">
            <a:extLst>
              <a:ext uri="{FF2B5EF4-FFF2-40B4-BE49-F238E27FC236}">
                <a16:creationId xmlns:a16="http://schemas.microsoft.com/office/drawing/2014/main" id="{DF707934-4EB6-FF26-45CE-3325A46E9C31}"/>
              </a:ext>
            </a:extLst>
          </p:cNvPr>
          <p:cNvSpPr>
            <a:spLocks noGrp="1"/>
          </p:cNvSpPr>
          <p:nvPr>
            <p:ph idx="1"/>
          </p:nvPr>
        </p:nvSpPr>
        <p:spPr/>
        <p:txBody>
          <a:bodyPr anchor="t">
            <a:normAutofit/>
          </a:bodyPr>
          <a:lstStyle/>
          <a:p>
            <a:pPr marL="0" indent="0">
              <a:buNone/>
            </a:pPr>
            <a:r>
              <a:rPr lang="en-US" sz="2400" dirty="0"/>
              <a:t>2024</a:t>
            </a:r>
          </a:p>
          <a:p>
            <a:pPr lvl="1"/>
            <a:r>
              <a:rPr lang="en-US" dirty="0"/>
              <a:t>SB 29 Tax Increase Process</a:t>
            </a:r>
          </a:p>
          <a:p>
            <a:pPr marL="0" indent="0">
              <a:buNone/>
            </a:pPr>
            <a:r>
              <a:rPr lang="en-US" sz="2400" dirty="0"/>
              <a:t>2025</a:t>
            </a:r>
          </a:p>
          <a:p>
            <a:pPr lvl="1"/>
            <a:r>
              <a:rPr lang="en-US" dirty="0"/>
              <a:t>SB 202 Property Tax Revisions</a:t>
            </a:r>
          </a:p>
          <a:p>
            <a:pPr lvl="1"/>
            <a:r>
              <a:rPr lang="en-US" dirty="0"/>
              <a:t>SB 95 Truth in Taxation Amendments</a:t>
            </a:r>
          </a:p>
          <a:p>
            <a:pPr marL="0" indent="0">
              <a:buNone/>
            </a:pPr>
            <a:r>
              <a:rPr lang="en-US" sz="2400" dirty="0"/>
              <a:t>2026</a:t>
            </a:r>
          </a:p>
          <a:p>
            <a:pPr lvl="1"/>
            <a:r>
              <a:rPr lang="en-US" dirty="0"/>
              <a:t>HB 236 Truth in Taxation Amendments</a:t>
            </a:r>
          </a:p>
          <a:p>
            <a:pPr lvl="1"/>
            <a:r>
              <a:rPr lang="en-US" dirty="0"/>
              <a:t>SB 238 Property Tax Adjustments</a:t>
            </a:r>
          </a:p>
          <a:p>
            <a:pPr marL="457200" lvl="1" indent="0">
              <a:buNone/>
            </a:pPr>
            <a:endParaRPr lang="en-US" sz="1700" dirty="0"/>
          </a:p>
          <a:p>
            <a:pPr marL="457200" lvl="1" indent="0">
              <a:buNone/>
            </a:pPr>
            <a:endParaRPr lang="en-US" sz="1700" dirty="0"/>
          </a:p>
        </p:txBody>
      </p:sp>
    </p:spTree>
    <p:extLst>
      <p:ext uri="{BB962C8B-B14F-4D97-AF65-F5344CB8AC3E}">
        <p14:creationId xmlns:p14="http://schemas.microsoft.com/office/powerpoint/2010/main" val="250634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5E5D93A5-FDF5-008F-E283-3BFA1A643CAD}"/>
              </a:ext>
            </a:extLst>
          </p:cNvPr>
          <p:cNvSpPr txBox="1">
            <a:spLocks noChangeArrowheads="1"/>
          </p:cNvSpPr>
          <p:nvPr/>
        </p:nvSpPr>
        <p:spPr bwMode="auto">
          <a:xfrm>
            <a:off x="628650" y="365125"/>
            <a:ext cx="4095750" cy="1807305"/>
          </a:xfrm>
          <a:prstGeom prst="rect">
            <a:avLst/>
          </a:prstGeom>
        </p:spPr>
        <p:txBody>
          <a:bodyPr vert="horz" lIns="91440" tIns="45720" rIns="91440" bIns="45720" rtlCol="0" anchor="ctr">
            <a:normAutofit/>
          </a:bodyPr>
          <a:lstStyle/>
          <a:p>
            <a:pPr eaLnBrk="1" hangingPunct="1">
              <a:lnSpc>
                <a:spcPct val="90000"/>
              </a:lnSpc>
              <a:spcAft>
                <a:spcPts val="600"/>
              </a:spcAft>
              <a:defRPr/>
            </a:pPr>
            <a:r>
              <a:rPr lang="en-US" sz="3600" b="1" dirty="0">
                <a:effectLst>
                  <a:outerShdw blurRad="38100" dist="38100" dir="2700000" algn="tl">
                    <a:srgbClr val="C0C0C0"/>
                  </a:outerShdw>
                </a:effectLst>
                <a:latin typeface="+mj-lt"/>
                <a:ea typeface="+mj-ea"/>
                <a:cs typeface="+mj-cs"/>
              </a:rPr>
              <a:t>Property Tax Increase</a:t>
            </a:r>
          </a:p>
          <a:p>
            <a:pPr eaLnBrk="1" hangingPunct="1">
              <a:lnSpc>
                <a:spcPct val="90000"/>
              </a:lnSpc>
              <a:spcAft>
                <a:spcPts val="600"/>
              </a:spcAft>
              <a:defRPr/>
            </a:pPr>
            <a:r>
              <a:rPr lang="en-US" sz="1600" b="1" dirty="0">
                <a:effectLst>
                  <a:outerShdw blurRad="38100" dist="38100" dir="2700000" algn="tl">
                    <a:srgbClr val="C0C0C0"/>
                  </a:outerShdw>
                </a:effectLst>
                <a:latin typeface="+mj-lt"/>
                <a:ea typeface="+mj-ea"/>
                <a:cs typeface="+mj-cs"/>
              </a:rPr>
              <a:t>“Truth in Taxation”</a:t>
            </a:r>
          </a:p>
        </p:txBody>
      </p:sp>
      <p:sp>
        <p:nvSpPr>
          <p:cNvPr id="6148" name="Text Box 8">
            <a:extLst>
              <a:ext uri="{FF2B5EF4-FFF2-40B4-BE49-F238E27FC236}">
                <a16:creationId xmlns:a16="http://schemas.microsoft.com/office/drawing/2014/main" id="{BD337C4E-4A11-EA49-3E2F-73AA475B84DB}"/>
              </a:ext>
            </a:extLst>
          </p:cNvPr>
          <p:cNvSpPr txBox="1">
            <a:spLocks noChangeArrowheads="1"/>
          </p:cNvSpPr>
          <p:nvPr/>
        </p:nvSpPr>
        <p:spPr bwMode="auto">
          <a:xfrm>
            <a:off x="628650" y="2333297"/>
            <a:ext cx="3464715" cy="38436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228600" eaLnBrk="1" hangingPunct="1">
              <a:lnSpc>
                <a:spcPct val="90000"/>
              </a:lnSpc>
              <a:spcBef>
                <a:spcPct val="0"/>
              </a:spcBef>
              <a:spcAft>
                <a:spcPts val="600"/>
              </a:spcAft>
            </a:pPr>
            <a:r>
              <a:rPr lang="en-US" altLang="en-US" sz="2400" dirty="0">
                <a:latin typeface="+mn-lt"/>
              </a:rPr>
              <a:t>When you need more revenue than your Certified Tax Rate will generate.</a:t>
            </a:r>
          </a:p>
          <a:p>
            <a:pPr indent="-228600" eaLnBrk="1" hangingPunct="1">
              <a:lnSpc>
                <a:spcPct val="90000"/>
              </a:lnSpc>
              <a:spcBef>
                <a:spcPct val="0"/>
              </a:spcBef>
              <a:spcAft>
                <a:spcPts val="600"/>
              </a:spcAft>
            </a:pPr>
            <a:endParaRPr lang="en-US" altLang="en-US" sz="2400" dirty="0">
              <a:latin typeface="+mn-lt"/>
            </a:endParaRPr>
          </a:p>
          <a:p>
            <a:pPr indent="-228600" eaLnBrk="1" hangingPunct="1">
              <a:lnSpc>
                <a:spcPct val="90000"/>
              </a:lnSpc>
              <a:spcBef>
                <a:spcPct val="0"/>
              </a:spcBef>
              <a:spcAft>
                <a:spcPts val="600"/>
              </a:spcAft>
            </a:pPr>
            <a:r>
              <a:rPr lang="en-US" altLang="en-US" sz="2400" dirty="0">
                <a:latin typeface="+mn-lt"/>
              </a:rPr>
              <a:t>59-2-919, 919.1, 919.2 </a:t>
            </a:r>
          </a:p>
          <a:p>
            <a:pPr indent="-228600" eaLnBrk="1" hangingPunct="1">
              <a:lnSpc>
                <a:spcPct val="90000"/>
              </a:lnSpc>
              <a:spcBef>
                <a:spcPct val="0"/>
              </a:spcBef>
              <a:spcAft>
                <a:spcPts val="600"/>
              </a:spcAft>
            </a:pPr>
            <a:r>
              <a:rPr lang="en-US" altLang="en-US" sz="2400" dirty="0">
                <a:latin typeface="+mn-lt"/>
              </a:rPr>
              <a:t>59-2-924</a:t>
            </a:r>
          </a:p>
        </p:txBody>
      </p:sp>
      <p:pic>
        <p:nvPicPr>
          <p:cNvPr id="6146" name="Picture 5" descr="C:\Documents and Settings\Txjes\My Documents\My Pictures\wantads.jpg">
            <a:extLst>
              <a:ext uri="{FF2B5EF4-FFF2-40B4-BE49-F238E27FC236}">
                <a16:creationId xmlns:a16="http://schemas.microsoft.com/office/drawing/2014/main" id="{261E2C46-AFE6-AF15-4788-A8F3729316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64" r="26728"/>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93204133-C450-9D47-1BC5-1BDCCEF0E3DB}"/>
              </a:ext>
            </a:extLst>
          </p:cNvPr>
          <p:cNvSpPr txBox="1">
            <a:spLocks noChangeArrowheads="1"/>
          </p:cNvSpPr>
          <p:nvPr/>
        </p:nvSpPr>
        <p:spPr bwMode="auto">
          <a:xfrm>
            <a:off x="2008125" y="685800"/>
            <a:ext cx="51277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latin typeface="+mj-lt"/>
                <a:ea typeface="Calibri" panose="020F0502020204030204" pitchFamily="34" charset="0"/>
                <a:cs typeface="Calibri" panose="020F0502020204030204" pitchFamily="34" charset="0"/>
              </a:rPr>
              <a:t>Property Tax Rate Timeline </a:t>
            </a:r>
          </a:p>
          <a:p>
            <a:pPr algn="ctr" eaLnBrk="1" hangingPunct="1">
              <a:spcBef>
                <a:spcPct val="0"/>
              </a:spcBef>
              <a:buFontTx/>
              <a:buNone/>
            </a:pPr>
            <a:r>
              <a:rPr lang="en-US" altLang="en-US" sz="2400" b="1" dirty="0">
                <a:latin typeface="+mj-lt"/>
                <a:ea typeface="Verdana" panose="020B0604030504040204" pitchFamily="34" charset="0"/>
                <a:cs typeface="Calibri" panose="020F0502020204030204" pitchFamily="34" charset="0"/>
              </a:rPr>
              <a:t>(Fiscal Year Entities)</a:t>
            </a:r>
          </a:p>
        </p:txBody>
      </p:sp>
      <p:sp>
        <p:nvSpPr>
          <p:cNvPr id="2" name="Content Placeholder 5">
            <a:extLst>
              <a:ext uri="{FF2B5EF4-FFF2-40B4-BE49-F238E27FC236}">
                <a16:creationId xmlns:a16="http://schemas.microsoft.com/office/drawing/2014/main" id="{FF77256B-BEE2-301C-9C35-7C40D7C5031E}"/>
              </a:ext>
            </a:extLst>
          </p:cNvPr>
          <p:cNvSpPr txBox="1">
            <a:spLocks/>
          </p:cNvSpPr>
          <p:nvPr/>
        </p:nvSpPr>
        <p:spPr>
          <a:xfrm>
            <a:off x="304800" y="1828800"/>
            <a:ext cx="83058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None/>
              <a:defRPr/>
            </a:pPr>
            <a:endParaRPr lang="en-US" altLang="en-US" sz="2400" kern="0" dirty="0">
              <a:solidFill>
                <a:srgbClr val="FF0000"/>
              </a:solidFill>
              <a:cs typeface="Calibri" panose="020F0502020204030204" pitchFamily="34" charset="0"/>
            </a:endParaRPr>
          </a:p>
          <a:p>
            <a:pPr marL="457200" lvl="1" indent="0" eaLnBrk="1" hangingPunct="1">
              <a:buNone/>
              <a:defRPr/>
            </a:pPr>
            <a:r>
              <a:rPr lang="en-US" altLang="en-US" sz="2400" kern="0" dirty="0">
                <a:solidFill>
                  <a:srgbClr val="FF0000"/>
                </a:solidFill>
                <a:cs typeface="Calibri" panose="020F0502020204030204" pitchFamily="34" charset="0"/>
              </a:rPr>
              <a:t>May 1</a:t>
            </a:r>
            <a:r>
              <a:rPr lang="en-US" altLang="en-US" sz="2400" kern="0" baseline="30000" dirty="0">
                <a:solidFill>
                  <a:srgbClr val="FF0000"/>
                </a:solidFill>
                <a:cs typeface="Calibri" panose="020F0502020204030204" pitchFamily="34" charset="0"/>
              </a:rPr>
              <a:t>st</a:t>
            </a:r>
            <a:r>
              <a:rPr lang="en-US" altLang="en-US" sz="2400" kern="0" dirty="0">
                <a:solidFill>
                  <a:srgbClr val="FF0000"/>
                </a:solidFill>
                <a:cs typeface="Calibri" panose="020F0502020204030204" pitchFamily="34" charset="0"/>
              </a:rPr>
              <a:t> – June 13</a:t>
            </a:r>
            <a:r>
              <a:rPr lang="en-US" altLang="en-US" sz="2400" kern="0" baseline="30000" dirty="0">
                <a:solidFill>
                  <a:srgbClr val="FF0000"/>
                </a:solidFill>
                <a:cs typeface="Calibri" panose="020F0502020204030204" pitchFamily="34" charset="0"/>
              </a:rPr>
              <a:t>th</a:t>
            </a:r>
            <a:r>
              <a:rPr lang="en-US" altLang="en-US" sz="2400" kern="0" dirty="0">
                <a:solidFill>
                  <a:srgbClr val="FF0000"/>
                </a:solidFill>
                <a:cs typeface="Calibri" panose="020F0502020204030204" pitchFamily="34" charset="0"/>
              </a:rPr>
              <a:t> Public Meetings**</a:t>
            </a:r>
          </a:p>
          <a:p>
            <a:pPr marL="457200" lvl="1" indent="0" eaLnBrk="1" hangingPunct="1">
              <a:buNone/>
              <a:defRPr/>
            </a:pPr>
            <a:r>
              <a:rPr lang="en-US" altLang="en-US" sz="2400" kern="0" dirty="0">
                <a:cs typeface="Calibri" panose="020F0502020204030204" pitchFamily="34" charset="0"/>
              </a:rPr>
              <a:t>June 1</a:t>
            </a:r>
            <a:r>
              <a:rPr lang="en-US" altLang="en-US" sz="2400" kern="0" baseline="30000" dirty="0">
                <a:cs typeface="Calibri" panose="020F0502020204030204" pitchFamily="34" charset="0"/>
              </a:rPr>
              <a:t>st</a:t>
            </a:r>
            <a:r>
              <a:rPr lang="en-US" altLang="en-US" sz="2400" kern="0" dirty="0">
                <a:cs typeface="Calibri" panose="020F0502020204030204" pitchFamily="34" charset="0"/>
              </a:rPr>
              <a:t>   County Auditor and USTC</a:t>
            </a:r>
          </a:p>
          <a:p>
            <a:pPr marL="457200" lvl="1" indent="0" eaLnBrk="1" hangingPunct="1">
              <a:buNone/>
              <a:defRPr/>
            </a:pPr>
            <a:r>
              <a:rPr lang="en-US" altLang="en-US" sz="2400" kern="0" dirty="0">
                <a:cs typeface="Calibri" panose="020F0502020204030204" pitchFamily="34" charset="0"/>
              </a:rPr>
              <a:t>June 8</a:t>
            </a:r>
            <a:r>
              <a:rPr lang="en-US" altLang="en-US" sz="2400" kern="0" baseline="30000" dirty="0">
                <a:cs typeface="Calibri" panose="020F0502020204030204" pitchFamily="34" charset="0"/>
              </a:rPr>
              <a:t>th</a:t>
            </a:r>
            <a:r>
              <a:rPr lang="en-US" altLang="en-US" sz="2400" kern="0" dirty="0">
                <a:cs typeface="Calibri" panose="020F0502020204030204" pitchFamily="34" charset="0"/>
              </a:rPr>
              <a:t>      Certified Tax Rate</a:t>
            </a:r>
          </a:p>
          <a:p>
            <a:pPr marL="457200" lvl="1" indent="0" eaLnBrk="1" hangingPunct="1">
              <a:buNone/>
              <a:defRPr/>
            </a:pPr>
            <a:r>
              <a:rPr lang="en-US" altLang="en-US" sz="2400" kern="0" dirty="0">
                <a:cs typeface="Calibri" panose="020F0502020204030204" pitchFamily="34" charset="0"/>
              </a:rPr>
              <a:t>June 22</a:t>
            </a:r>
            <a:r>
              <a:rPr lang="en-US" altLang="en-US" sz="2400" kern="0" baseline="30000" dirty="0">
                <a:cs typeface="Calibri" panose="020F0502020204030204" pitchFamily="34" charset="0"/>
              </a:rPr>
              <a:t>nd</a:t>
            </a:r>
            <a:r>
              <a:rPr lang="en-US" altLang="en-US" sz="2400" kern="0" dirty="0">
                <a:cs typeface="Calibri" panose="020F0502020204030204" pitchFamily="34" charset="0"/>
              </a:rPr>
              <a:t>    Adopt proposed Tax Rate</a:t>
            </a:r>
          </a:p>
          <a:p>
            <a:pPr marL="457200" lvl="1" indent="0" eaLnBrk="1" hangingPunct="1">
              <a:buNone/>
              <a:defRPr/>
            </a:pPr>
            <a:r>
              <a:rPr lang="en-US" altLang="en-US" sz="2400" kern="0" dirty="0">
                <a:cs typeface="Calibri" panose="020F0502020204030204" pitchFamily="34" charset="0"/>
              </a:rPr>
              <a:t>July 22</a:t>
            </a:r>
            <a:r>
              <a:rPr lang="en-US" altLang="en-US" sz="2400" kern="0" baseline="30000" dirty="0">
                <a:cs typeface="Calibri" panose="020F0502020204030204" pitchFamily="34" charset="0"/>
              </a:rPr>
              <a:t>nd</a:t>
            </a:r>
            <a:r>
              <a:rPr lang="en-US" altLang="en-US" sz="2400" kern="0" dirty="0">
                <a:cs typeface="Calibri" panose="020F0502020204030204" pitchFamily="34" charset="0"/>
              </a:rPr>
              <a:t>     Notice of Valuation</a:t>
            </a:r>
          </a:p>
          <a:p>
            <a:pPr marL="457200" lvl="1" indent="0" eaLnBrk="1" hangingPunct="1">
              <a:buNone/>
              <a:defRPr/>
            </a:pPr>
            <a:r>
              <a:rPr lang="en-US" altLang="en-US" sz="2400" kern="0" dirty="0">
                <a:cs typeface="Calibri" panose="020F0502020204030204" pitchFamily="34" charset="0"/>
              </a:rPr>
              <a:t>Advertise for Tax Increase Hearing</a:t>
            </a:r>
          </a:p>
          <a:p>
            <a:pPr marL="457200" lvl="1" indent="0" eaLnBrk="1" hangingPunct="1">
              <a:buNone/>
              <a:defRPr/>
            </a:pPr>
            <a:r>
              <a:rPr lang="en-US" altLang="en-US" sz="2400" kern="0" dirty="0">
                <a:cs typeface="Calibri" panose="020F0502020204030204" pitchFamily="34" charset="0"/>
              </a:rPr>
              <a:t>Hold Tax Increase Hearing on increase</a:t>
            </a:r>
          </a:p>
          <a:p>
            <a:pPr marL="457200" lvl="1" indent="0" eaLnBrk="1" hangingPunct="1">
              <a:buNone/>
              <a:defRPr/>
            </a:pPr>
            <a:r>
              <a:rPr lang="en-US" altLang="en-US" sz="2400" kern="0" dirty="0">
                <a:cs typeface="Calibri" panose="020F0502020204030204" pitchFamily="34" charset="0"/>
              </a:rPr>
              <a:t>Before September 1</a:t>
            </a:r>
            <a:r>
              <a:rPr lang="en-US" altLang="en-US" sz="2400" kern="0" baseline="30000" dirty="0">
                <a:cs typeface="Calibri" panose="020F0502020204030204" pitchFamily="34" charset="0"/>
              </a:rPr>
              <a:t>st</a:t>
            </a:r>
            <a:r>
              <a:rPr lang="en-US" altLang="en-US" sz="2400" kern="0" dirty="0">
                <a:cs typeface="Calibri" panose="020F0502020204030204" pitchFamily="34" charset="0"/>
              </a:rPr>
              <a:t> Adopt Final Tax Rate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51D1D-59C3-072B-A66C-E30CDC4113D3}"/>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F319CADF-8DA5-444C-0991-EB9ECE7ACF4E}"/>
              </a:ext>
            </a:extLst>
          </p:cNvPr>
          <p:cNvSpPr>
            <a:spLocks noGrp="1"/>
          </p:cNvSpPr>
          <p:nvPr>
            <p:ph type="title" idx="4294967295"/>
          </p:nvPr>
        </p:nvSpPr>
        <p:spPr>
          <a:xfrm>
            <a:off x="628650" y="365125"/>
            <a:ext cx="7886700" cy="1325563"/>
          </a:xfrm>
        </p:spPr>
        <p:txBody>
          <a:bodyPr vert="horz" lIns="91440" tIns="45720" rIns="91440" bIns="45720" rtlCol="0" anchor="ctr">
            <a:normAutofit/>
          </a:bodyPr>
          <a:lstStyle/>
          <a:p>
            <a:pPr algn="ctr" eaLnBrk="1" hangingPunct="1">
              <a:lnSpc>
                <a:spcPct val="90000"/>
              </a:lnSpc>
            </a:pPr>
            <a:r>
              <a:rPr lang="en-US" altLang="en-US" sz="3600" b="1" kern="1200" dirty="0">
                <a:solidFill>
                  <a:schemeClr val="tx1"/>
                </a:solidFill>
                <a:latin typeface="+mj-lt"/>
                <a:ea typeface="+mj-ea"/>
                <a:cs typeface="+mj-cs"/>
              </a:rPr>
              <a:t>Notify USTC and Auditor</a:t>
            </a:r>
            <a:endParaRPr lang="en-US" altLang="en-US" sz="3600" kern="1200" dirty="0">
              <a:solidFill>
                <a:schemeClr val="tx1"/>
              </a:solidFill>
              <a:latin typeface="+mj-lt"/>
              <a:ea typeface="+mj-ea"/>
              <a:cs typeface="+mj-cs"/>
            </a:endParaRPr>
          </a:p>
        </p:txBody>
      </p:sp>
      <p:sp>
        <p:nvSpPr>
          <p:cNvPr id="44054" name="Content Placeholder 2">
            <a:extLst>
              <a:ext uri="{FF2B5EF4-FFF2-40B4-BE49-F238E27FC236}">
                <a16:creationId xmlns:a16="http://schemas.microsoft.com/office/drawing/2014/main" id="{9774A4BF-0253-5430-F03F-F94977ECC5BC}"/>
              </a:ext>
            </a:extLst>
          </p:cNvPr>
          <p:cNvSpPr>
            <a:spLocks noGrp="1"/>
          </p:cNvSpPr>
          <p:nvPr>
            <p:ph idx="4294967295"/>
          </p:nvPr>
        </p:nvSpPr>
        <p:spPr>
          <a:xfrm>
            <a:off x="628650" y="1928813"/>
            <a:ext cx="7886700" cy="4252912"/>
          </a:xfrm>
        </p:spPr>
        <p:txBody>
          <a:bodyPr vert="horz" lIns="91440" tIns="45720" rIns="91440" bIns="45720" rtlCol="0">
            <a:normAutofit/>
          </a:bodyPr>
          <a:lstStyle/>
          <a:p>
            <a:pPr marL="0" indent="0">
              <a:buNone/>
            </a:pPr>
            <a:r>
              <a:rPr lang="en-US" altLang="en-US" sz="2400" dirty="0"/>
              <a:t>Requires entity to notify County Auditor and Tax Commission by June 1st</a:t>
            </a:r>
          </a:p>
          <a:p>
            <a:pPr lvl="1"/>
            <a:r>
              <a:rPr lang="en-US" altLang="en-US" dirty="0"/>
              <a:t>Date</a:t>
            </a:r>
          </a:p>
          <a:p>
            <a:pPr lvl="1"/>
            <a:r>
              <a:rPr lang="en-US" altLang="en-US" dirty="0"/>
              <a:t>Time </a:t>
            </a:r>
          </a:p>
          <a:p>
            <a:pPr lvl="1"/>
            <a:r>
              <a:rPr lang="en-US" altLang="en-US" dirty="0"/>
              <a:t>Location of proposed hearing</a:t>
            </a:r>
          </a:p>
          <a:p>
            <a:pPr lvl="1"/>
            <a:r>
              <a:rPr lang="en-US" dirty="0"/>
              <a:t>County auditor will resolve any conflicts</a:t>
            </a:r>
          </a:p>
          <a:p>
            <a:pPr lvl="2"/>
            <a:r>
              <a:rPr lang="en-US" dirty="0"/>
              <a:t>No overlapping hearings </a:t>
            </a:r>
          </a:p>
          <a:p>
            <a:pPr lvl="1" indent="-228600" eaLnBrk="1" hangingPunct="1">
              <a:lnSpc>
                <a:spcPct val="90000"/>
              </a:lnSpc>
            </a:pPr>
            <a:endParaRPr lang="en-US" sz="1500" dirty="0"/>
          </a:p>
          <a:p>
            <a:pPr indent="-228600" eaLnBrk="1" hangingPunct="1">
              <a:lnSpc>
                <a:spcPct val="90000"/>
              </a:lnSpc>
            </a:pPr>
            <a:endParaRPr lang="en-US" altLang="en-US" sz="1900" dirty="0"/>
          </a:p>
          <a:p>
            <a:pPr indent="-228600" eaLnBrk="1" hangingPunct="1">
              <a:lnSpc>
                <a:spcPct val="90000"/>
              </a:lnSpc>
            </a:pPr>
            <a:endParaRPr lang="en-US" altLang="en-US" sz="1900" dirty="0"/>
          </a:p>
        </p:txBody>
      </p:sp>
    </p:spTree>
    <p:extLst>
      <p:ext uri="{BB962C8B-B14F-4D97-AF65-F5344CB8AC3E}">
        <p14:creationId xmlns:p14="http://schemas.microsoft.com/office/powerpoint/2010/main" val="411944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7B176-8F80-BF8D-BF6C-86721857E8C2}"/>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5545DD88-1347-0827-F2EC-EE553C3BB4CA}"/>
              </a:ext>
            </a:extLst>
          </p:cNvPr>
          <p:cNvSpPr>
            <a:spLocks noGrp="1"/>
          </p:cNvSpPr>
          <p:nvPr>
            <p:ph type="title"/>
          </p:nvPr>
        </p:nvSpPr>
        <p:spPr/>
        <p:txBody>
          <a:bodyPr vert="horz" lIns="91440" tIns="45720" rIns="91440" bIns="45720" rtlCol="0" anchor="ctr">
            <a:normAutofit/>
          </a:bodyPr>
          <a:lstStyle/>
          <a:p>
            <a:pPr algn="ctr" eaLnBrk="1" hangingPunct="1">
              <a:lnSpc>
                <a:spcPct val="90000"/>
              </a:lnSpc>
            </a:pPr>
            <a:r>
              <a:rPr lang="en-US" altLang="en-US" sz="3600" b="1" kern="1200" dirty="0">
                <a:solidFill>
                  <a:schemeClr val="tx1"/>
                </a:solidFill>
                <a:latin typeface="+mj-lt"/>
                <a:ea typeface="+mj-ea"/>
                <a:cs typeface="+mj-cs"/>
              </a:rPr>
              <a:t>Entity Advertisement</a:t>
            </a:r>
            <a:endParaRPr lang="en-US" altLang="en-US" sz="3600" kern="1200" dirty="0">
              <a:solidFill>
                <a:schemeClr val="tx1"/>
              </a:solidFill>
              <a:latin typeface="+mj-lt"/>
              <a:ea typeface="+mj-ea"/>
              <a:cs typeface="+mj-cs"/>
            </a:endParaRPr>
          </a:p>
        </p:txBody>
      </p:sp>
      <p:sp>
        <p:nvSpPr>
          <p:cNvPr id="44054" name="Content Placeholder 2">
            <a:extLst>
              <a:ext uri="{FF2B5EF4-FFF2-40B4-BE49-F238E27FC236}">
                <a16:creationId xmlns:a16="http://schemas.microsoft.com/office/drawing/2014/main" id="{43C134A6-A2BD-E40D-FAD7-F69FC7A097DA}"/>
              </a:ext>
            </a:extLst>
          </p:cNvPr>
          <p:cNvSpPr>
            <a:spLocks noGrp="1"/>
          </p:cNvSpPr>
          <p:nvPr>
            <p:ph idx="1"/>
          </p:nvPr>
        </p:nvSpPr>
        <p:spPr/>
        <p:txBody>
          <a:bodyPr vert="horz" lIns="91440" tIns="45720" rIns="91440" bIns="45720" rtlCol="0">
            <a:normAutofit/>
          </a:bodyPr>
          <a:lstStyle/>
          <a:p>
            <a:pPr lvl="1"/>
            <a:r>
              <a:rPr lang="en-US" altLang="en-US" dirty="0"/>
              <a:t>Dollar amount of proposed tax increase revenue</a:t>
            </a:r>
          </a:p>
          <a:p>
            <a:pPr lvl="1"/>
            <a:r>
              <a:rPr lang="en-US" altLang="en-US" dirty="0"/>
              <a:t>Entity’s public website</a:t>
            </a:r>
          </a:p>
          <a:p>
            <a:pPr lvl="1"/>
            <a:r>
              <a:rPr lang="en-US" altLang="en-US" dirty="0"/>
              <a:t>Public comment and virtual participation</a:t>
            </a:r>
          </a:p>
          <a:p>
            <a:pPr lvl="1"/>
            <a:r>
              <a:rPr lang="en-US" altLang="en-US" dirty="0"/>
              <a:t>No longer includes State Basic or Charter in % increase </a:t>
            </a:r>
          </a:p>
          <a:p>
            <a:pPr lvl="1"/>
            <a:r>
              <a:rPr lang="en-US" altLang="en-US" dirty="0"/>
              <a:t>Still not included GO Bond in % increase</a:t>
            </a:r>
          </a:p>
          <a:p>
            <a:pPr lvl="1"/>
            <a:endParaRPr lang="en-US" altLang="en-US" dirty="0"/>
          </a:p>
          <a:p>
            <a:pPr lvl="1"/>
            <a:r>
              <a:rPr lang="en-US" altLang="en-US" dirty="0"/>
              <a:t>No newspaper Ad</a:t>
            </a:r>
          </a:p>
          <a:p>
            <a:pPr lvl="2"/>
            <a:r>
              <a:rPr lang="en-US" altLang="en-US" dirty="0"/>
              <a:t>Utah Legals still required</a:t>
            </a:r>
          </a:p>
          <a:p>
            <a:pPr lvl="1"/>
            <a:r>
              <a:rPr lang="en-US" altLang="en-US" dirty="0"/>
              <a:t>No Virtual link</a:t>
            </a:r>
          </a:p>
          <a:p>
            <a:pPr lvl="2"/>
            <a:r>
              <a:rPr lang="en-US" altLang="en-US" dirty="0"/>
              <a:t>Other instructions to find virtual link</a:t>
            </a:r>
          </a:p>
          <a:p>
            <a:pPr lvl="1"/>
            <a:endParaRPr lang="en-US" altLang="en-US" dirty="0"/>
          </a:p>
          <a:p>
            <a:pPr marL="514350" lvl="1" indent="0" eaLnBrk="1" hangingPunct="1">
              <a:lnSpc>
                <a:spcPct val="90000"/>
              </a:lnSpc>
              <a:buNone/>
            </a:pPr>
            <a:endParaRPr lang="en-US" sz="1500" dirty="0"/>
          </a:p>
          <a:p>
            <a:pPr indent="-228600" eaLnBrk="1" hangingPunct="1">
              <a:lnSpc>
                <a:spcPct val="90000"/>
              </a:lnSpc>
            </a:pPr>
            <a:endParaRPr lang="en-US" altLang="en-US" sz="1900" dirty="0"/>
          </a:p>
          <a:p>
            <a:pPr indent="-228600" eaLnBrk="1" hangingPunct="1">
              <a:lnSpc>
                <a:spcPct val="90000"/>
              </a:lnSpc>
            </a:pPr>
            <a:endParaRPr lang="en-US" altLang="en-US" sz="1900" dirty="0"/>
          </a:p>
        </p:txBody>
      </p:sp>
    </p:spTree>
    <p:extLst>
      <p:ext uri="{BB962C8B-B14F-4D97-AF65-F5344CB8AC3E}">
        <p14:creationId xmlns:p14="http://schemas.microsoft.com/office/powerpoint/2010/main" val="301938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722E5-441C-2C73-FC2C-92FD4AFF78E9}"/>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1E3135AE-C773-8FF5-0716-4F43E6CA9B3C}"/>
              </a:ext>
            </a:extLst>
          </p:cNvPr>
          <p:cNvSpPr>
            <a:spLocks noGrp="1"/>
          </p:cNvSpPr>
          <p:nvPr>
            <p:ph type="title"/>
          </p:nvPr>
        </p:nvSpPr>
        <p:spPr/>
        <p:txBody>
          <a:bodyPr vert="horz" lIns="91440" tIns="45720" rIns="91440" bIns="45720" rtlCol="0" anchor="ctr">
            <a:normAutofit/>
          </a:bodyPr>
          <a:lstStyle/>
          <a:p>
            <a:pPr algn="ctr" eaLnBrk="1" hangingPunct="1">
              <a:lnSpc>
                <a:spcPct val="90000"/>
              </a:lnSpc>
            </a:pPr>
            <a:r>
              <a:rPr lang="en-US" altLang="en-US" sz="3600" b="1" kern="1200" dirty="0">
                <a:solidFill>
                  <a:schemeClr val="tx1"/>
                </a:solidFill>
                <a:latin typeface="+mj-lt"/>
                <a:ea typeface="+mj-ea"/>
                <a:cs typeface="+mj-cs"/>
              </a:rPr>
              <a:t>Public Meetings</a:t>
            </a:r>
            <a:endParaRPr lang="en-US" altLang="en-US" sz="3600" kern="1200" dirty="0">
              <a:solidFill>
                <a:schemeClr val="tx1"/>
              </a:solidFill>
              <a:latin typeface="+mj-lt"/>
              <a:ea typeface="+mj-ea"/>
              <a:cs typeface="+mj-cs"/>
            </a:endParaRPr>
          </a:p>
        </p:txBody>
      </p:sp>
      <p:sp>
        <p:nvSpPr>
          <p:cNvPr id="44054" name="Content Placeholder 2">
            <a:extLst>
              <a:ext uri="{FF2B5EF4-FFF2-40B4-BE49-F238E27FC236}">
                <a16:creationId xmlns:a16="http://schemas.microsoft.com/office/drawing/2014/main" id="{37EEAA77-2E6E-F8B7-C577-AAEB7BD07B68}"/>
              </a:ext>
            </a:extLst>
          </p:cNvPr>
          <p:cNvSpPr>
            <a:spLocks noGrp="1"/>
          </p:cNvSpPr>
          <p:nvPr>
            <p:ph idx="1"/>
          </p:nvPr>
        </p:nvSpPr>
        <p:spPr/>
        <p:txBody>
          <a:bodyPr vert="horz" lIns="91440" tIns="45720" rIns="91440" bIns="45720" rtlCol="0">
            <a:normAutofit/>
          </a:bodyPr>
          <a:lstStyle/>
          <a:p>
            <a:r>
              <a:rPr lang="en-US" sz="2400" dirty="0"/>
              <a:t>Separate agenda item </a:t>
            </a:r>
          </a:p>
          <a:p>
            <a:pPr lvl="1"/>
            <a:r>
              <a:rPr lang="en-US" sz="2400" dirty="0"/>
              <a:t>taxing entity intends to state in the public meeting that the tentative budget includes a proposed tax rate increase</a:t>
            </a:r>
          </a:p>
          <a:p>
            <a:r>
              <a:rPr lang="en-US" sz="2400" dirty="0"/>
              <a:t>Make the Statement in the meeting</a:t>
            </a:r>
          </a:p>
          <a:p>
            <a:r>
              <a:rPr lang="en-US" sz="2400" dirty="0"/>
              <a:t>Present Property Tax Impact Statement</a:t>
            </a:r>
          </a:p>
          <a:p>
            <a:pPr indent="-228600" eaLnBrk="1" hangingPunct="1">
              <a:lnSpc>
                <a:spcPct val="90000"/>
              </a:lnSpc>
            </a:pPr>
            <a:endParaRPr lang="en-US" altLang="en-US" sz="1900" dirty="0"/>
          </a:p>
          <a:p>
            <a:pPr indent="-228600" eaLnBrk="1" hangingPunct="1">
              <a:lnSpc>
                <a:spcPct val="90000"/>
              </a:lnSpc>
            </a:pPr>
            <a:endParaRPr lang="en-US" altLang="en-US" sz="1900" dirty="0"/>
          </a:p>
        </p:txBody>
      </p:sp>
    </p:spTree>
    <p:extLst>
      <p:ext uri="{BB962C8B-B14F-4D97-AF65-F5344CB8AC3E}">
        <p14:creationId xmlns:p14="http://schemas.microsoft.com/office/powerpoint/2010/main" val="92907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DDCAA-C4A1-1831-B896-97D06AD30920}"/>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41F9309C-CF1E-49FE-D465-EA61C379A4A3}"/>
              </a:ext>
            </a:extLst>
          </p:cNvPr>
          <p:cNvSpPr>
            <a:spLocks noGrp="1"/>
          </p:cNvSpPr>
          <p:nvPr>
            <p:ph type="title"/>
          </p:nvPr>
        </p:nvSpPr>
        <p:spPr/>
        <p:txBody>
          <a:bodyPr vert="horz" lIns="91440" tIns="45720" rIns="91440" bIns="45720" rtlCol="0" anchor="ctr">
            <a:normAutofit/>
          </a:bodyPr>
          <a:lstStyle/>
          <a:p>
            <a:pPr algn="ctr" eaLnBrk="1" hangingPunct="1">
              <a:lnSpc>
                <a:spcPct val="90000"/>
              </a:lnSpc>
            </a:pPr>
            <a:r>
              <a:rPr lang="en-US" altLang="en-US" sz="3600" b="1" kern="1200" dirty="0">
                <a:solidFill>
                  <a:schemeClr val="tx1"/>
                </a:solidFill>
                <a:latin typeface="+mj-lt"/>
                <a:ea typeface="+mj-ea"/>
                <a:cs typeface="+mj-cs"/>
              </a:rPr>
              <a:t>Property Tax Impact Statement</a:t>
            </a:r>
            <a:br>
              <a:rPr lang="en-US" altLang="en-US" sz="4700" b="1" kern="1200" dirty="0">
                <a:solidFill>
                  <a:schemeClr val="tx1"/>
                </a:solidFill>
                <a:latin typeface="+mj-lt"/>
                <a:ea typeface="+mj-ea"/>
                <a:cs typeface="+mj-cs"/>
              </a:rPr>
            </a:br>
            <a:r>
              <a:rPr lang="en-US" sz="1800" b="1" dirty="0"/>
              <a:t>59-2-919(4)(b)(</a:t>
            </a:r>
            <a:r>
              <a:rPr lang="en-US" sz="1800" b="1" dirty="0" err="1"/>
              <a:t>i</a:t>
            </a:r>
            <a:r>
              <a:rPr lang="en-US" sz="1800" b="1" dirty="0"/>
              <a:t>)</a:t>
            </a:r>
            <a:endParaRPr lang="en-US" altLang="en-US" sz="4700" b="1" kern="1200" dirty="0">
              <a:solidFill>
                <a:schemeClr val="tx1"/>
              </a:solidFill>
              <a:latin typeface="+mj-lt"/>
              <a:ea typeface="+mj-ea"/>
              <a:cs typeface="+mj-cs"/>
            </a:endParaRPr>
          </a:p>
        </p:txBody>
      </p:sp>
      <p:sp>
        <p:nvSpPr>
          <p:cNvPr id="44054" name="Content Placeholder 2">
            <a:extLst>
              <a:ext uri="{FF2B5EF4-FFF2-40B4-BE49-F238E27FC236}">
                <a16:creationId xmlns:a16="http://schemas.microsoft.com/office/drawing/2014/main" id="{E1A26CDA-DF2C-10E6-8729-12364100A50B}"/>
              </a:ext>
            </a:extLst>
          </p:cNvPr>
          <p:cNvSpPr>
            <a:spLocks noGrp="1"/>
          </p:cNvSpPr>
          <p:nvPr>
            <p:ph idx="1"/>
          </p:nvPr>
        </p:nvSpPr>
        <p:spPr/>
        <p:txBody>
          <a:bodyPr vert="horz" lIns="91440" tIns="45720" rIns="91440" bIns="45720" rtlCol="0">
            <a:normAutofit/>
          </a:bodyPr>
          <a:lstStyle/>
          <a:p>
            <a:r>
              <a:rPr lang="en-US" sz="2000" dirty="0"/>
              <a:t>The entity is considering a tax rate that exceeds the certified tax rate</a:t>
            </a:r>
          </a:p>
          <a:p>
            <a:r>
              <a:rPr lang="en-US" sz="2000" dirty="0"/>
              <a:t>The approximate dollar amount and purpose of the ad valorem tax revenue increase</a:t>
            </a:r>
          </a:p>
          <a:p>
            <a:r>
              <a:rPr lang="en-US" sz="2000" dirty="0"/>
              <a:t>The approximate percentage increase in ad valorem tax revenue based on the tax rate increase</a:t>
            </a:r>
          </a:p>
          <a:p>
            <a:r>
              <a:rPr lang="en-US" sz="2000" dirty="0"/>
              <a:t>That the entity shall provide notice of and conduct a public hearing as required where members of the public have an opportunity to comment on the proposed increase</a:t>
            </a:r>
          </a:p>
          <a:p>
            <a:pPr marL="0" indent="0">
              <a:buNone/>
            </a:pPr>
            <a:r>
              <a:rPr lang="en-US" sz="2000" dirty="0"/>
              <a:t>For each department of the taxing entity whose budget would be affected</a:t>
            </a:r>
          </a:p>
          <a:p>
            <a:r>
              <a:rPr lang="en-US" sz="2000" dirty="0"/>
              <a:t>Outline the budget increase or decrease to the department</a:t>
            </a:r>
          </a:p>
          <a:p>
            <a:r>
              <a:rPr lang="en-US" sz="2000" dirty="0"/>
              <a:t>Articulate the operational impact to the department if the taxing entity approves the increase</a:t>
            </a:r>
          </a:p>
          <a:p>
            <a:pPr marL="0" indent="0" eaLnBrk="1" hangingPunct="1">
              <a:lnSpc>
                <a:spcPct val="90000"/>
              </a:lnSpc>
              <a:buNone/>
            </a:pPr>
            <a:endParaRPr lang="en-US" altLang="en-US" sz="2000" dirty="0"/>
          </a:p>
        </p:txBody>
      </p:sp>
    </p:spTree>
    <p:extLst>
      <p:ext uri="{BB962C8B-B14F-4D97-AF65-F5344CB8AC3E}">
        <p14:creationId xmlns:p14="http://schemas.microsoft.com/office/powerpoint/2010/main" val="4287263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37609</TotalTime>
  <Words>1004</Words>
  <Application>Microsoft Office PowerPoint</Application>
  <PresentationFormat>On-screen Show (4:3)</PresentationFormat>
  <Paragraphs>165</Paragraphs>
  <Slides>26</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Times New Roman</vt:lpstr>
      <vt:lpstr>Office Theme</vt:lpstr>
      <vt:lpstr>Office 2013 - 2022 Theme</vt:lpstr>
      <vt:lpstr>2026 Property Tax Update   </vt:lpstr>
      <vt:lpstr>Legislation – New Growth changes</vt:lpstr>
      <vt:lpstr>Legislation – Tax Increase</vt:lpstr>
      <vt:lpstr>PowerPoint Presentation</vt:lpstr>
      <vt:lpstr>PowerPoint Presentation</vt:lpstr>
      <vt:lpstr>Notify USTC and Auditor</vt:lpstr>
      <vt:lpstr>Entity Advertisement</vt:lpstr>
      <vt:lpstr>Public Meetings</vt:lpstr>
      <vt:lpstr>Property Tax Impact Statement 59-2-919(4)(b)(i)</vt:lpstr>
      <vt:lpstr>Property Tax Impact Statement</vt:lpstr>
      <vt:lpstr>Adopt Proposed Tax Rate - 693</vt:lpstr>
      <vt:lpstr>Entity Advertisement</vt:lpstr>
      <vt:lpstr>Entity Advertisement 14+ days before the hearing</vt:lpstr>
      <vt:lpstr>PowerPoint Presentation</vt:lpstr>
      <vt:lpstr>County Combined Advertisement example</vt:lpstr>
      <vt:lpstr>PowerPoint Presentation</vt:lpstr>
      <vt:lpstr>Notice of Valuation</vt:lpstr>
      <vt:lpstr>Virtual Participation</vt:lpstr>
      <vt:lpstr>Public Hearing</vt:lpstr>
      <vt:lpstr>Public Hearing - Agenda</vt:lpstr>
      <vt:lpstr>Public Hearing - Statements</vt:lpstr>
      <vt:lpstr>Evidence and Reporting</vt:lpstr>
      <vt:lpstr>PT800 – Additional Revenue</vt:lpstr>
      <vt:lpstr>PT800 – Additional Revenue</vt:lpstr>
      <vt:lpstr>taxrates.utah.gov </vt:lpstr>
      <vt:lpstr>Contact Us</vt:lpstr>
    </vt:vector>
  </TitlesOfParts>
  <Company>Tax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Txjes</dc:creator>
  <cp:lastModifiedBy>Matthew Hurst</cp:lastModifiedBy>
  <cp:revision>176</cp:revision>
  <dcterms:created xsi:type="dcterms:W3CDTF">2006-03-14T18:16:00Z</dcterms:created>
  <dcterms:modified xsi:type="dcterms:W3CDTF">2026-03-30T14:01:10Z</dcterms:modified>
</cp:coreProperties>
</file>