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6" r:id="rId20"/>
    <p:sldId id="267" r:id="rId21"/>
    <p:sldId id="268" r:id="rId22"/>
    <p:sldId id="269" r:id="rId23"/>
    <p:sldId id="271" r:id="rId24"/>
    <p:sldId id="272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84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pengguan\Desktop\UGFOA%20Revenue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pengguan\Desktop\UGFOA%20Revenue%20Upd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pengguan\Desktop\UGFOA%20Revenue%20Upd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 Period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Sheet1!$A$3:$A$5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Sheet1!$B$3:$B$5</c:f>
              <c:numCache>
                <c:formatCode>_(* #,##0_);_(* \(#,##0\);_(* "-"??_);_(@_)</c:formatCode>
                <c:ptCount val="3"/>
                <c:pt idx="0">
                  <c:v>78969147</c:v>
                </c:pt>
                <c:pt idx="1">
                  <c:v>97922134</c:v>
                </c:pt>
                <c:pt idx="2">
                  <c:v>81524076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50-4DD1-9929-DAA1A938D458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2026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Sheet1!$A$3:$A$5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Sheet1!$C$3:$C$5</c:f>
              <c:numCache>
                <c:formatCode>_(* #,##0_);_(* \(#,##0\);_(* "-"??_);_(@_)</c:formatCode>
                <c:ptCount val="3"/>
                <c:pt idx="0">
                  <c:v>102824395</c:v>
                </c:pt>
                <c:pt idx="1">
                  <c:v>104292512</c:v>
                </c:pt>
                <c:pt idx="2">
                  <c:v>76936550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50-4DD1-9929-DAA1A938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4511968"/>
        <c:axId val="1324507168"/>
      </c:lineChart>
      <c:catAx>
        <c:axId val="13245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507168"/>
        <c:crosses val="autoZero"/>
        <c:auto val="1"/>
        <c:lblAlgn val="ctr"/>
        <c:lblOffset val="100"/>
        <c:noMultiLvlLbl val="0"/>
      </c:catAx>
      <c:valAx>
        <c:axId val="1324507168"/>
        <c:scaling>
          <c:orientation val="minMax"/>
          <c:min val="7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51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Filing Period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2024-25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Sheet1!$A$10:$A$12</c:f>
              <c:strCache>
                <c:ptCount val="3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</c:strCache>
            </c:strRef>
          </c:cat>
          <c:val>
            <c:numRef>
              <c:f>Sheet1!$B$10:$B$12</c:f>
              <c:numCache>
                <c:formatCode>_(* #,##0_);_(* \(#,##0\);_(* "-"??_);_(@_)</c:formatCode>
                <c:ptCount val="3"/>
                <c:pt idx="0">
                  <c:v>7861652616.9001904</c:v>
                </c:pt>
                <c:pt idx="1">
                  <c:v>10812536693.686501</c:v>
                </c:pt>
                <c:pt idx="2">
                  <c:v>7465204116.9450903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4-4309-BBFA-29077ACB8C05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2025-26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Sheet1!$A$10:$A$12</c:f>
              <c:strCache>
                <c:ptCount val="3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</c:strCache>
            </c:strRef>
          </c:cat>
          <c:val>
            <c:numRef>
              <c:f>Sheet1!$C$10:$C$12</c:f>
              <c:numCache>
                <c:formatCode>_(* #,##0_);_(* \(#,##0\);_(* "-"??_);_(@_)</c:formatCode>
                <c:ptCount val="3"/>
                <c:pt idx="0">
                  <c:v>8002673501.9316196</c:v>
                </c:pt>
                <c:pt idx="1">
                  <c:v>11265636203.731501</c:v>
                </c:pt>
                <c:pt idx="2">
                  <c:v>7966994822.1427898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4-4309-BBFA-29077ACB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0013856"/>
        <c:axId val="1320006176"/>
      </c:lineChart>
      <c:catAx>
        <c:axId val="13200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006176"/>
        <c:crosses val="autoZero"/>
        <c:auto val="1"/>
        <c:lblAlgn val="ctr"/>
        <c:lblOffset val="100"/>
        <c:noMultiLvlLbl val="0"/>
      </c:catAx>
      <c:valAx>
        <c:axId val="1320006176"/>
        <c:scaling>
          <c:orientation val="minMax"/>
          <c:min val="75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01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Filing Period CY24 vs CY25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Sheet1!$A$18:$A$29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Sheet1!$B$18:$B$29</c:f>
              <c:numCache>
                <c:formatCode>_(* #,##0_);_(* \(#,##0\);_(* "-"??_);_(@_)</c:formatCode>
                <c:ptCount val="12"/>
                <c:pt idx="0">
                  <c:v>7293270647.5433903</c:v>
                </c:pt>
                <c:pt idx="1">
                  <c:v>7099291328.8229103</c:v>
                </c:pt>
                <c:pt idx="2">
                  <c:v>9237470108.6312294</c:v>
                </c:pt>
                <c:pt idx="3">
                  <c:v>7453283202.0226097</c:v>
                </c:pt>
                <c:pt idx="4">
                  <c:v>7663025873.5063</c:v>
                </c:pt>
                <c:pt idx="5">
                  <c:v>9235346144.6089306</c:v>
                </c:pt>
                <c:pt idx="6">
                  <c:v>7969274742.1998901</c:v>
                </c:pt>
                <c:pt idx="7">
                  <c:v>8195945222.8090897</c:v>
                </c:pt>
                <c:pt idx="8">
                  <c:v>9050968085.2103901</c:v>
                </c:pt>
                <c:pt idx="9">
                  <c:v>7927543918.9301004</c:v>
                </c:pt>
                <c:pt idx="10">
                  <c:v>7861652616.9001904</c:v>
                </c:pt>
                <c:pt idx="11">
                  <c:v>10812536693.686501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D8-440A-873F-DB95D42E1C3B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Sheet1!$A$18:$A$29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Sheet1!$C$18:$C$29</c:f>
              <c:numCache>
                <c:formatCode>_(* #,##0_);_(* \(#,##0\);_(* "-"??_);_(@_)</c:formatCode>
                <c:ptCount val="12"/>
                <c:pt idx="0">
                  <c:v>7465204116.9450903</c:v>
                </c:pt>
                <c:pt idx="1">
                  <c:v>7213173535.8970098</c:v>
                </c:pt>
                <c:pt idx="2">
                  <c:v>9698264271.6775799</c:v>
                </c:pt>
                <c:pt idx="3">
                  <c:v>7993823258.2743101</c:v>
                </c:pt>
                <c:pt idx="4">
                  <c:v>8066243524.9050999</c:v>
                </c:pt>
                <c:pt idx="5">
                  <c:v>9661160077.8619099</c:v>
                </c:pt>
                <c:pt idx="6">
                  <c:v>8473623757.4570999</c:v>
                </c:pt>
                <c:pt idx="7">
                  <c:v>8222857731.27981</c:v>
                </c:pt>
                <c:pt idx="8">
                  <c:v>9518102238.4611092</c:v>
                </c:pt>
                <c:pt idx="9">
                  <c:v>8290683944.4096098</c:v>
                </c:pt>
                <c:pt idx="10">
                  <c:v>8002673501.9316196</c:v>
                </c:pt>
                <c:pt idx="11">
                  <c:v>11265636203.731501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D8-440A-873F-DB95D42E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4474528"/>
        <c:axId val="1324482688"/>
      </c:lineChart>
      <c:catAx>
        <c:axId val="132447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482688"/>
        <c:crosses val="autoZero"/>
        <c:auto val="1"/>
        <c:lblAlgn val="ctr"/>
        <c:lblOffset val="100"/>
        <c:noMultiLvlLbl val="0"/>
      </c:catAx>
      <c:valAx>
        <c:axId val="1324482688"/>
        <c:scaling>
          <c:orientation val="minMax"/>
          <c:min val="7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47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4504-789D-66DB-4F4C-A2D396490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62FF7-E871-6607-1A25-D3A0248D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715-900F-B8F8-A7E4-01570C3B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666A7-1B7E-8641-8BA2-FC5E3F90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CE543-1AC0-BAB7-533E-A4AC7E7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0B0E-04DF-A2D1-DA72-28F4F716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7675D-8E3D-1AA7-2F1B-6FF5B811D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4220C-15C0-D73A-A0D4-F174C3B8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9ACF-4684-7453-7065-6258A9D4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DE48F-203A-7A64-7088-63D84620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5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B682C-1C16-3E91-4064-36D0EE774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A05D6-2F9C-81FB-B589-5F022385C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6C95D-579C-7685-3994-B9A19E34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DBA0-FC3B-1E9E-B20B-A41113D6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4B0B-1E0B-136A-EBDE-26A10E95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0597-6290-012B-CBA4-A67C1E69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27E12-9F80-2EB8-962D-16CAC2B0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1684-ECC9-3F6C-302C-9AB600A0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9361-3B96-56D1-2632-143027AF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A932D-B570-A6D8-18B1-247D06E3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A5E0-8F56-1AEA-E24C-A8EA6F97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CDFD4-A7FA-CD00-E5C5-61632302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E55A-D438-74A7-0A8B-33F7F114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74B5-7304-F6DE-545D-5219FCCB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FDBD1-D054-5865-C42F-4BD0A126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B8E0-1CA8-87ED-2DBC-7459E90E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3DB4-D019-99BB-45A8-07758A822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EDC5E-5A35-8135-5B18-E52FA9A75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3AC3-D0D2-8397-3E9A-B5FF9BD1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E2B61-145B-E904-FC46-66ECA17B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756C9-F4D0-FA4E-34E1-3A154708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7DF8-5D14-4377-C444-90DDEDC7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4621A-E224-60EE-1B32-252DFC4C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BCF42-91D7-99D9-144F-9C43E731A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A5BE8-4445-4B38-7C78-1484B4F54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45FEB-BF48-6E98-B619-9A25BEC39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232FB-B28C-8031-B5BA-7FB33860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B4CBB-A612-894D-B7EA-8CA86B3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020F0-8BF9-8739-07C3-1CAF32A6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6AB9-6198-11EC-C447-51549A4C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4B4EF-7565-AF69-5EEE-64259A90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DEC8A-DBC6-2E28-00F1-E3887DF5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B9454-777B-7738-BF6F-D764BDDF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69965-D7D2-7511-938F-73D7250B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F08C7-8384-D291-45C2-A7F02C27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17B3D-1138-7181-90E0-DEC91ECE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8F7A-E8B5-57B6-3DC6-34722C93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5744-564D-9726-2CC9-43CA530C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E9CFC-07B7-BACF-AF0F-E7738C8BF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DE293-60E5-B347-6F62-C73B80F2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ADA11-AC65-F7BD-8460-77FF74F0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20070-34B1-E5AF-6275-7F1FB288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6E82-4C96-1AD8-A30A-1F3F369F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09A16-942C-9D0B-CC18-8DA57AF43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B99E0-EB90-7B7F-DE8D-3E41AEA1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283CC-FA4E-ECE7-6385-AF0D1C6F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048DF-87D0-C896-26EF-AEFB9286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CAEDC-58D1-858B-3759-C4F14CE5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3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05BBA-C9A1-D5A2-03B6-BBACF262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B6E73-0F12-EA41-20D3-4A7AC0B74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8BF5-9467-2A33-1B85-7CE73D713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34000-4C61-4EA1-B99A-EBE1FAFF126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766C4-A8AC-8A27-A3E0-FD0E552E8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6150-E5CF-E18F-2C06-6A6B1489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40B96-9F6C-4BE4-ABC3-8970B230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ax.utah.gov/commission/econstats/sa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lestaxdist@utah.gov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ax.utah.gov/business/sales-tax/other-sales-tax/localit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9DD4-77A8-B1FC-4198-69A3AB7B8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933"/>
            <a:ext cx="9144000" cy="1486430"/>
          </a:xfrm>
        </p:spPr>
        <p:txBody>
          <a:bodyPr>
            <a:normAutofit/>
          </a:bodyPr>
          <a:lstStyle/>
          <a:p>
            <a:r>
              <a:rPr lang="en-US" sz="7200" dirty="0"/>
              <a:t>Sales Tax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2818F-B7DC-7EA4-81B8-37473DCA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3138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Presented by Cai-Peng Guan and Alexis Huhtala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63EA0-C86F-DF97-AE87-C9126346F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0C1D52-034A-9747-1DCC-6C6D6B3C3D98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5C97-43FE-F21A-F660-B439B6E0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Entities and 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2E0C-5353-211E-AB7B-AA5A9737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Military Installation Development Authority (MIDA)</a:t>
            </a:r>
          </a:p>
          <a:p>
            <a:r>
              <a:rPr lang="en-US" dirty="0"/>
              <a:t>Utah Inland Port Authority (UIPA)</a:t>
            </a:r>
          </a:p>
          <a:p>
            <a:r>
              <a:rPr lang="en-US" dirty="0"/>
              <a:t>Utah Lake Authority (ULA)</a:t>
            </a:r>
          </a:p>
          <a:p>
            <a:r>
              <a:rPr lang="en-US" dirty="0"/>
              <a:t>Utah Fairpark Area Investment and Restoration District (UFAIR)</a:t>
            </a:r>
          </a:p>
          <a:p>
            <a:r>
              <a:rPr lang="en-US" dirty="0"/>
              <a:t>Point of the Mountain State Land Authority (POMSLA)</a:t>
            </a:r>
          </a:p>
          <a:p>
            <a:r>
              <a:rPr lang="en-US" dirty="0"/>
              <a:t>Housing and Transit Reinvestment Zone (HTRZ)</a:t>
            </a:r>
          </a:p>
          <a:p>
            <a:r>
              <a:rPr lang="en-US" dirty="0"/>
              <a:t>……and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D8D73-8607-0A2F-34C1-51C907C4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7038C9-B7B5-2611-EAE1-D41CD69874F1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3E74B-2A1E-423F-F661-B48CA909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BB01-0DFB-85CE-218D-A94E7A34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Entities and 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253F-BEED-8FE5-FFA9-3105F680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4242"/>
          </a:xfrm>
        </p:spPr>
        <p:txBody>
          <a:bodyPr/>
          <a:lstStyle/>
          <a:p>
            <a:r>
              <a:rPr lang="en-US" dirty="0"/>
              <a:t>Special entities may impose and receive distribution of certain taxes: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Resort Communities 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Accommodations 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Municipal Energy or Telecom Tax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DF6C7-3A0A-2AA0-5CBA-398E5B6B6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5E6AF5-951C-082F-29DD-DF60A9B6DD9F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5493DC-A2B9-D3CA-D0B6-C646C60A26DA}"/>
              </a:ext>
            </a:extLst>
          </p:cNvPr>
          <p:cNvSpPr txBox="1">
            <a:spLocks/>
          </p:cNvSpPr>
          <p:nvPr/>
        </p:nvSpPr>
        <p:spPr>
          <a:xfrm>
            <a:off x="838200" y="3538287"/>
            <a:ext cx="10515600" cy="17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Taxes imposed by underlying jurisdictions within special entities project areas will go to the underlying jurisdictions</a:t>
            </a:r>
          </a:p>
        </p:txBody>
      </p:sp>
    </p:spTree>
    <p:extLst>
      <p:ext uri="{BB962C8B-B14F-4D97-AF65-F5344CB8AC3E}">
        <p14:creationId xmlns:p14="http://schemas.microsoft.com/office/powerpoint/2010/main" val="74804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FDDFB-1BE4-05C9-61D9-B5B77C83F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A74F-437C-9F3F-2382-3CC59016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Entities and Sales Tax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F7550-5E61-213F-8477-7D18A25C3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134A5E-CA39-8605-EF58-AC7E1CD50A7F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B210D7-1CF2-2879-C97B-F6FB9FDBAD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17" y="1690688"/>
            <a:ext cx="9698566" cy="23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1CAE45-4F72-4DC9-6A69-498D50E2CE89}"/>
              </a:ext>
            </a:extLst>
          </p:cNvPr>
          <p:cNvSpPr/>
          <p:nvPr/>
        </p:nvSpPr>
        <p:spPr>
          <a:xfrm>
            <a:off x="4131733" y="3606800"/>
            <a:ext cx="6002867" cy="4372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C2216-6A6A-8BF9-EDEE-E3422D957801}"/>
              </a:ext>
            </a:extLst>
          </p:cNvPr>
          <p:cNvSpPr txBox="1"/>
          <p:nvPr/>
        </p:nvSpPr>
        <p:spPr>
          <a:xfrm>
            <a:off x="1735666" y="4337513"/>
            <a:ext cx="927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these taxes are redirected back to the underlying jurisdictions.</a:t>
            </a:r>
          </a:p>
        </p:txBody>
      </p:sp>
    </p:spTree>
    <p:extLst>
      <p:ext uri="{BB962C8B-B14F-4D97-AF65-F5344CB8AC3E}">
        <p14:creationId xmlns:p14="http://schemas.microsoft.com/office/powerpoint/2010/main" val="114834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38D8B-77DF-8657-C4E9-E973B81D9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F6D9-36A6-5D05-7BEF-C3250ED0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Entities and 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C7BD5-C3E3-27DC-C987-43E8C3A2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6050"/>
          </a:xfrm>
        </p:spPr>
        <p:txBody>
          <a:bodyPr>
            <a:normAutofit/>
          </a:bodyPr>
          <a:lstStyle/>
          <a:p>
            <a:r>
              <a:rPr lang="en-US" dirty="0"/>
              <a:t>Special entities are allowed to collect sales tax from businesses physically located within their boundaries</a:t>
            </a:r>
          </a:p>
          <a:p>
            <a:r>
              <a:rPr lang="en-US" dirty="0"/>
              <a:t>Not administratively feasible to accurately source online sales to special entity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F1096-6B1E-DDE7-BDE2-4CA2BC897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8DB003-9F94-A9D2-41D1-46A830CE8105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CFF8B-0492-04E1-C74C-2C0E5CA8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8C4-4AE1-B45F-8D43-1D5B866A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Increment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CF8C-EAE2-2807-EAA1-8D721254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7108"/>
          </a:xfrm>
        </p:spPr>
        <p:txBody>
          <a:bodyPr>
            <a:normAutofit/>
          </a:bodyPr>
          <a:lstStyle/>
          <a:p>
            <a:r>
              <a:rPr lang="en-US" dirty="0"/>
              <a:t>What is an Increment?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 percentage of tax collected </a:t>
            </a:r>
            <a:r>
              <a:rPr lang="en-US" b="1" dirty="0"/>
              <a:t>in excess of</a:t>
            </a:r>
            <a:r>
              <a:rPr lang="en-US" dirty="0"/>
              <a:t> the amount collected in the base year</a:t>
            </a:r>
          </a:p>
          <a:p>
            <a:r>
              <a:rPr lang="en-US" dirty="0"/>
              <a:t>What is a Base year (amount)?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amount of tax revenue collected from businesses physically located in the boundaries of an increment imposing location within the first year of its creation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Base years do not change!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3C65B-2B09-4CBE-87FE-CEB97D22B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B9FA73-5374-8B67-80DA-B7004C34358D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7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1878A-9C49-CF11-9956-C5811F77E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85B-E09C-8E25-F7A6-5145B6D8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Increment: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3183-9460-B7D3-DB7E-22CC3586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18667" cy="3957108"/>
          </a:xfrm>
        </p:spPr>
        <p:txBody>
          <a:bodyPr>
            <a:normAutofit/>
          </a:bodyPr>
          <a:lstStyle/>
          <a:p>
            <a:r>
              <a:rPr lang="en-US" dirty="0" err="1"/>
              <a:t>BookVille</a:t>
            </a:r>
            <a:r>
              <a:rPr lang="en-US" dirty="0"/>
              <a:t> City is a municipality</a:t>
            </a:r>
          </a:p>
          <a:p>
            <a:r>
              <a:rPr lang="en-US" dirty="0"/>
              <a:t>On 01/01/2023, Storyville, located within </a:t>
            </a:r>
            <a:r>
              <a:rPr lang="en-US" dirty="0" err="1"/>
              <a:t>BookVille</a:t>
            </a:r>
            <a:r>
              <a:rPr lang="en-US" dirty="0"/>
              <a:t> City, was created as a special entity project area and got its own sales tax location code.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61118-05F0-EA10-741B-D4551659F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667BF8-2D12-118D-1724-5B7F4C7B47E3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F86A3-0EA5-D13C-52AB-1C82185D4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45" y="1825625"/>
            <a:ext cx="4262511" cy="34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7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19440-0359-D54E-8A36-068BE1F3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5422-50D5-E5BE-A2C3-A3233802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Increment: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B62C-7BD4-172A-826A-01E75858B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18667" cy="3957108"/>
          </a:xfrm>
        </p:spPr>
        <p:txBody>
          <a:bodyPr>
            <a:normAutofit/>
          </a:bodyPr>
          <a:lstStyle/>
          <a:p>
            <a:r>
              <a:rPr lang="en-US" dirty="0"/>
              <a:t>In the base year 2023, $900,000 was collected in </a:t>
            </a:r>
            <a:r>
              <a:rPr lang="en-US" dirty="0" err="1"/>
              <a:t>BookVille</a:t>
            </a:r>
            <a:r>
              <a:rPr lang="en-US" dirty="0"/>
              <a:t> City. $200,000 out of that amount was collected from businesses located within Storyville boundary</a:t>
            </a:r>
          </a:p>
          <a:p>
            <a:r>
              <a:rPr lang="en-US" dirty="0"/>
              <a:t>$260,000 was collected within Storyville boundary in 2024</a:t>
            </a:r>
          </a:p>
          <a:p>
            <a:r>
              <a:rPr lang="en-US" dirty="0"/>
              <a:t>Increment % is 15%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82241-F2B8-7966-F6F5-F5451B2AA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3AE059-A4EF-60FC-4A51-1A2780D25B7D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7042A-25E3-0B40-92FB-0E8F0F0E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45" y="1825625"/>
            <a:ext cx="4262511" cy="34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D8AF-85CB-7368-6384-51CB022F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8F2D-3412-25F4-5D90-743D0ED5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Increment: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290B-5920-8B85-FEA7-20306A067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3957108"/>
          </a:xfrm>
        </p:spPr>
        <p:txBody>
          <a:bodyPr>
            <a:normAutofit/>
          </a:bodyPr>
          <a:lstStyle/>
          <a:p>
            <a:r>
              <a:rPr lang="en-US" dirty="0"/>
              <a:t>How much should </a:t>
            </a:r>
            <a:r>
              <a:rPr lang="en-US" dirty="0" err="1"/>
              <a:t>BookVille</a:t>
            </a:r>
            <a:r>
              <a:rPr lang="en-US" dirty="0"/>
              <a:t> City and Storyville receive respectively in 2023?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BookVille</a:t>
            </a:r>
            <a:r>
              <a:rPr lang="en-US" dirty="0"/>
              <a:t> City: $900,000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Storyville: $0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81BBE-090B-0D03-5B75-7A464C4F5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B112E5-6A2D-26D0-8FC7-676861BEA50A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FF248-20E0-C5A8-D411-99D23992E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9D20-A73F-1010-6133-630806BD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Increment: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CAE6-3EAF-DC91-A68D-1B463B61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3957108"/>
          </a:xfrm>
        </p:spPr>
        <p:txBody>
          <a:bodyPr>
            <a:normAutofit/>
          </a:bodyPr>
          <a:lstStyle/>
          <a:p>
            <a:r>
              <a:rPr lang="en-US" dirty="0"/>
              <a:t>How much should </a:t>
            </a:r>
            <a:r>
              <a:rPr lang="en-US" dirty="0" err="1"/>
              <a:t>BookVille</a:t>
            </a:r>
            <a:r>
              <a:rPr lang="en-US" dirty="0"/>
              <a:t> City and Storyville receive respectively in 2024?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BookVille</a:t>
            </a:r>
            <a:r>
              <a:rPr lang="en-US" dirty="0"/>
              <a:t> City: $251,000   $200,000 + $60,000 * 85% = $251,000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Storyville: $9,000  ($260,000 - $200,000) * 15% = $9,000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F8F84-49F7-9543-3152-77BD6642E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29AE30-AA1C-67B1-34CD-6ACB4498C613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1B1CC-B2CD-BD8B-C508-23E5E07C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5CD5-44A0-7794-D483-E2AEBF4F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933"/>
            <a:ext cx="9144000" cy="1486430"/>
          </a:xfrm>
        </p:spPr>
        <p:txBody>
          <a:bodyPr>
            <a:normAutofit/>
          </a:bodyPr>
          <a:lstStyle/>
          <a:p>
            <a:r>
              <a:rPr lang="en-US" sz="7200" dirty="0"/>
              <a:t>Revenue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B740-AA6F-C262-42A4-D13C4C3EE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E460A-3EC3-1206-61BA-75E1BA190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D57711-45F3-B8DA-35A2-99CA9FEC949D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844C-0B45-C944-F7EB-BA7D8FD9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A3F04B-C2E0-21BD-3F66-EF38DD65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6333" y="2478185"/>
            <a:ext cx="3522134" cy="2273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E05E5-E9EB-4124-635C-7D971A809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4E75FD-617E-82CD-12CA-9EF67A889DA0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96E387-65A4-10AA-62A9-2260561C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00" y="2259990"/>
            <a:ext cx="2770662" cy="2337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B0D0F9-0EAB-F7DB-4056-EDB5CF6E4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3" y="2241432"/>
            <a:ext cx="2583901" cy="26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8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8C83-A948-A9A5-09BB-BA6A3B52B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5465-EA57-9991-0167-22C3AE1F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and Timing of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8C5F-08FC-F868-59AE-28D31D71C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56EAB-5D5F-21A8-139A-72909AA91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D9745B-4838-D4CE-941F-6CEE2B470BE0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F6AB20-C63C-C1B2-4F25-5CA263EC8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648842"/>
              </p:ext>
            </p:extLst>
          </p:nvPr>
        </p:nvGraphicFramePr>
        <p:xfrm>
          <a:off x="875799" y="1866101"/>
          <a:ext cx="6028267" cy="352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2576F0B-FE7F-56DA-F313-5FE3F144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066" y="2848762"/>
            <a:ext cx="4541914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8C2D6-0FA1-2D96-0C42-8A7AB3B5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7828-3368-EEA1-DF35-679862ED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and Timing of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F6C2-2EE8-9ADA-C0DC-1A76281C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A7267-D0B5-6FE4-0AE7-1F12D1748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2836F8-6059-71AE-C835-D4CD5877AF1C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071E9-7A09-54FB-4BCC-70F87C2FE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66" y="2949495"/>
            <a:ext cx="4504315" cy="1357989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61208BA-A838-CE53-1525-60EF7F957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559872"/>
              </p:ext>
            </p:extLst>
          </p:nvPr>
        </p:nvGraphicFramePr>
        <p:xfrm>
          <a:off x="804285" y="1938867"/>
          <a:ext cx="5935182" cy="328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413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59CD7-DE6C-4CCB-F074-849FFD46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984A-DA52-5604-8A3D-94A519CB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and Timing of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7816E-0907-164E-ACDC-C85018CC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75FE2-ADAE-4761-911D-250742D52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D34CCE-859F-F716-8423-1AF22CAF7744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B85189-CB7A-0E42-6192-59C2A5009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70763"/>
              </p:ext>
            </p:extLst>
          </p:nvPr>
        </p:nvGraphicFramePr>
        <p:xfrm>
          <a:off x="719666" y="1804987"/>
          <a:ext cx="6206067" cy="315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9196E8A-8E0B-A21F-ABAE-63867496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801" y="1711326"/>
            <a:ext cx="4046799" cy="33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3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DCC3F-3576-A1E0-F41A-03ED41B73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52C0-69B9-A776-5495-385B3F2F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Return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B778-E4D7-21A7-1B9C-EFBF20585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Economic and Statistical Unit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29D29-5D26-C3B3-DE35-2979B20A0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B60C3-537F-E474-D3D4-CB57DB274005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7B8D1-049D-863D-22A1-AFFDDB65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60" y="2616201"/>
            <a:ext cx="9645225" cy="22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7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B0DD6-E583-724E-2725-CEF22D46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0814-EEE8-C6D3-031E-06AFB576B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933"/>
            <a:ext cx="9144000" cy="1486430"/>
          </a:xfrm>
        </p:spPr>
        <p:txBody>
          <a:bodyPr>
            <a:normAutofit/>
          </a:bodyPr>
          <a:lstStyle/>
          <a:p>
            <a:r>
              <a:rPr lang="en-US" sz="7200" dirty="0"/>
              <a:t>Website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58761-AEA2-DA8A-874B-9915F1631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D1D1A-1921-97F3-473E-017DAACE2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B35308-566A-64BE-051E-6144916C32F6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2E939-3CC4-F3BF-D955-4892E550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468D-F5A7-BD16-8BD5-282E1DF3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3580-E754-7587-B05F-4E8264DB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3957108"/>
          </a:xfrm>
        </p:spPr>
        <p:txBody>
          <a:bodyPr>
            <a:normAutofit/>
          </a:bodyPr>
          <a:lstStyle/>
          <a:p>
            <a:r>
              <a:rPr lang="en-US" dirty="0"/>
              <a:t>Need to meet Web Content Accessibility Guideline (WCAG) standards</a:t>
            </a:r>
          </a:p>
          <a:p>
            <a:r>
              <a:rPr lang="en-US" dirty="0"/>
              <a:t>Save your reports</a:t>
            </a:r>
          </a:p>
          <a:p>
            <a:r>
              <a:rPr lang="en-US" dirty="0"/>
              <a:t>Updated rate search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79C48-D577-D029-52C0-26941642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9AD7E7-57C5-476B-4099-334D2BB6023E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31208-08DA-C64D-1A9D-1741044C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577" y="3225797"/>
            <a:ext cx="6398644" cy="232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40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2373E-772F-0F8C-9CEA-8204149E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AED2-716F-7432-5A0B-88B16D9B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933"/>
            <a:ext cx="9144000" cy="1486430"/>
          </a:xfrm>
        </p:spPr>
        <p:txBody>
          <a:bodyPr>
            <a:normAutofit/>
          </a:bodyPr>
          <a:lstStyle/>
          <a:p>
            <a:r>
              <a:rPr lang="en-US" sz="7200" dirty="0"/>
              <a:t>Legislative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43C1A-BF17-7442-812F-82CCC544A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F4392-DD0A-CE6C-1D25-5E87935FC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1D08E-50DF-F71A-7167-A7A5FE05FE11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1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33D2-75FD-BA07-65B6-471A4241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BBA4-C686-B968-9BFC-B627AA07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HB308 Homeless Service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6679-02F1-124B-8669-41C5ADFC1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bill:</a:t>
            </a:r>
            <a:endParaRPr lang="en-US" b="0" dirty="0">
              <a:effectLst/>
            </a:endParaRPr>
          </a:p>
          <a:p>
            <a:pPr fontAlgn="base"/>
            <a:r>
              <a:rPr lang="en-US" dirty="0"/>
              <a:t>amends the duties of the Office of Homeless Services (office) and duties of the homeless services coordinator (coordinator)</a:t>
            </a:r>
          </a:p>
          <a:p>
            <a:pPr fontAlgn="base"/>
            <a:r>
              <a:rPr lang="en-US" dirty="0"/>
              <a:t>permits a service provider to temporarily expand a congregate shelter's bed capacity limit under certain conditions</a:t>
            </a:r>
          </a:p>
          <a:p>
            <a:pPr fontAlgn="base"/>
            <a:r>
              <a:rPr lang="en-US" dirty="0"/>
              <a:t>changes provisions related to a participating local government's tax revenue distributions for homeless shelters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61476-4919-14F5-1DA9-A89710E8C788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24150-2369-E671-5F6F-24C975876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01FCD-64F1-C341-982A-E218EF533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2E56-06DC-4377-466A-85D0E8A0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HB308 Homeless Service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31B8-FE36-4BD0-5EA1-CBCC27CF2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Sales tax impact: Increase CY 2027 homeless shelter deductions amount</a:t>
            </a:r>
          </a:p>
          <a:p>
            <a:r>
              <a:rPr lang="en-US" i="1" dirty="0"/>
              <a:t>59-12-205(5)(a)(</a:t>
            </a:r>
            <a:r>
              <a:rPr lang="en-US" i="1" dirty="0" err="1"/>
              <a:t>i</a:t>
            </a:r>
            <a:r>
              <a:rPr lang="en-US" i="1" dirty="0"/>
              <a:t>)(A) “</a:t>
            </a:r>
            <a:r>
              <a:rPr lang="en-US" i="1" u="sng" dirty="0"/>
              <a:t>the lesser of $316,250 or an amount equal to 2.93%...”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2F849-6365-026B-4606-5B22D18863A3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E6E8F-09E6-E052-002D-A992BB718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2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182CE-277D-A64A-8395-3C1F2A784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8CBF-8789-8311-5726-363E9EA2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HB425 Local Government Fees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171F-DFAB-D22A-C909-97CB892A7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This bill:</a:t>
            </a:r>
            <a:endParaRPr lang="en-US" b="0" dirty="0">
              <a:effectLst/>
            </a:endParaRPr>
          </a:p>
          <a:p>
            <a:pPr fontAlgn="base"/>
            <a:r>
              <a:rPr lang="en-US" dirty="0"/>
              <a:t>prohibits a city from imposing a fee on the general public for broadband or public safety service, with exceptions</a:t>
            </a:r>
          </a:p>
          <a:p>
            <a:pPr fontAlgn="base"/>
            <a:r>
              <a:rPr lang="en-US" dirty="0"/>
              <a:t>prohibits a town from imposing a fee on the general public for public safety services, with exceptions</a:t>
            </a:r>
          </a:p>
          <a:p>
            <a:pPr fontAlgn="base"/>
            <a:r>
              <a:rPr lang="en-US" dirty="0"/>
              <a:t>authorizes a municipality or a county to impose a transportation utility fee</a:t>
            </a:r>
          </a:p>
          <a:p>
            <a:pPr fontAlgn="base"/>
            <a:r>
              <a:rPr lang="en-US" dirty="0"/>
              <a:t>establishes the process and requirements for a municipality or county to impose or increase a transportation utility fee</a:t>
            </a:r>
          </a:p>
          <a:p>
            <a:pPr fontAlgn="base"/>
            <a:r>
              <a:rPr lang="en-US" dirty="0"/>
              <a:t>establishes the process and requirements for a municipality or county to use the revenue generated by a transportation utility fee</a:t>
            </a:r>
          </a:p>
          <a:p>
            <a:pPr fontAlgn="base"/>
            <a:r>
              <a:rPr lang="en-US" dirty="0"/>
              <a:t>requires a municipality or county that establishes a transportation utility fee to:</a:t>
            </a:r>
          </a:p>
          <a:p>
            <a:pPr lvl="1" fontAlgn="base"/>
            <a:r>
              <a:rPr lang="en-US" dirty="0"/>
              <a:t>establish an appeal process; and</a:t>
            </a:r>
          </a:p>
          <a:p>
            <a:pPr lvl="1" fontAlgn="base"/>
            <a:r>
              <a:rPr lang="en-US" dirty="0"/>
              <a:t>conduct an annual review of the fee;</a:t>
            </a:r>
          </a:p>
          <a:p>
            <a:pPr fontAlgn="base"/>
            <a:r>
              <a:rPr lang="en-US" dirty="0"/>
              <a:t>provides that an ordinance imposing a transportation utility fee is subject to local referenda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1B9CD-63DB-1D42-4933-909B3C993269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E6417-5BCD-373F-7FEF-65477EE23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3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F618E-0E20-CE28-22EE-EF2A6ADA9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B7B2-436A-93F2-4DB2-2919A09F4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933"/>
            <a:ext cx="9144000" cy="1486430"/>
          </a:xfrm>
        </p:spPr>
        <p:txBody>
          <a:bodyPr>
            <a:normAutofit/>
          </a:bodyPr>
          <a:lstStyle/>
          <a:p>
            <a:r>
              <a:rPr lang="en-US" sz="7200" dirty="0"/>
              <a:t>Distribution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E13E0-0BDE-1E89-1E0E-553423BE8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9DEF9-C676-63FC-EEAB-3E6911102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3092D-1BB6-B695-22B1-773D05B28340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83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414D-E18D-FE82-9396-D5CA4182A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52D6-0F7F-F366-7EFE-ACB50622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HB425 Local Government Fees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B026-A1D6-09A7-2D94-BD3FC81A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Will not impact ability to impose Municipal Telecom Tax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794AE4-A29B-6E4C-5017-2AE6425080FD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43A72-9131-6DD0-436D-F6D875F6A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8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1C79-14E7-BDF8-C950-F763E47A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E4A5-53A1-A25C-6AD5-8568CBA5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HB457 Municipal Annexation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F0A0-479B-633D-F6D1-D262BCB94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bill:</a:t>
            </a:r>
            <a:endParaRPr lang="en-US" b="0" dirty="0">
              <a:effectLst/>
            </a:endParaRPr>
          </a:p>
          <a:p>
            <a:pPr fontAlgn="base"/>
            <a:r>
              <a:rPr lang="en-US" dirty="0"/>
              <a:t>requires certain unincorporated islands in a county of the second class to automatically annex into a bordering municipality</a:t>
            </a:r>
          </a:p>
          <a:p>
            <a:pPr fontAlgn="base"/>
            <a:r>
              <a:rPr lang="en-US" dirty="0"/>
              <a:t>requires a county of the second class to provide notice of an automatic annexation</a:t>
            </a:r>
          </a:p>
          <a:p>
            <a:pPr fontAlgn="base"/>
            <a:r>
              <a:rPr lang="en-US" dirty="0"/>
              <a:t>permits certain local legislative bodies to exempt unincorporated islands from automatic annexation</a:t>
            </a:r>
          </a:p>
          <a:p>
            <a:pPr fontAlgn="base"/>
            <a:r>
              <a:rPr lang="en-US" dirty="0"/>
              <a:t>permits a final local entity plat for an annexation to depict non-contiguous areas</a:t>
            </a:r>
          </a:p>
          <a:p>
            <a:pPr fontAlgn="base"/>
            <a:r>
              <a:rPr lang="en-US" dirty="0"/>
              <a:t>modifies the authority of a county operating under the council-manager form of government to delegate accounting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FD067F-54D9-3FE9-D904-4D5C816745C3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1ED5C-650C-7B69-AD2D-E39BBD76E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01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F16E3-5F48-2F36-45E0-FD1174258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4C80-B749-B493-DFC1-6EA16E61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HB457 Municipal Annexation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BF94-4C0F-2BDE-B0C7-5C5E6103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Please notify our group of your annexations to receive sales tax</a:t>
            </a:r>
          </a:p>
          <a:p>
            <a:r>
              <a:rPr lang="en-US" i="1" dirty="0"/>
              <a:t>Send all notices to salestaxdist@utah.gov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6D581-9EE0-4D90-C50C-E5D582FE4F74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11C8C-A491-C6C2-4640-451D84917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84DC7-2EFE-71FF-7CD6-5A17E7C8A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8F80-AD6E-FEDE-73B5-10F1AD81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HB481 Transportation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7B3B-2C45-3EDD-B7EC-7C4BBD24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bill:</a:t>
            </a:r>
            <a:endParaRPr lang="en-US" b="0" dirty="0">
              <a:effectLst/>
            </a:endParaRPr>
          </a:p>
          <a:p>
            <a:pPr fontAlgn="base"/>
            <a:r>
              <a:rPr lang="en-US" dirty="0"/>
              <a:t>provides flexibility in distribution frequency of class B and class C road funding</a:t>
            </a:r>
          </a:p>
          <a:p>
            <a:pPr fontAlgn="base"/>
            <a:r>
              <a:rPr lang="en-US" dirty="0"/>
              <a:t>directs local corridor preservation funds to go directly to the relevant local government instead of passing through the Transportation Fund</a:t>
            </a:r>
          </a:p>
          <a:p>
            <a:pPr fontAlgn="base"/>
            <a:r>
              <a:rPr lang="en-US" dirty="0"/>
              <a:t>modifies certain uses for local corridor preservation funds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05CD74-4A24-D1FF-624C-3A1D10D31DB9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38EF3-FF40-A50A-558B-71D4EE52D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41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0FF5D-AA52-57EC-1C15-BA9781AAD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2CF1-198F-DF33-45E7-4AAD91D4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HB481 Transportation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4479-AD47-86BD-180D-971857CEF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Certain jurisdictions will start receiving distributions directly through USTC instead of passing through UDOT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69B01-17DA-197D-610F-07E52C8A725C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22B37-1F49-9462-FE4F-793BEE0D9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28605-7D7D-D633-8C14-E23004CED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3E5A-73A9-2970-0B43-E90E73F6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HB507 State Coordination of Regional and Local Economic Development Projects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42426-27A3-3DE7-4E82-577487717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This bill:</a:t>
            </a:r>
            <a:endParaRPr lang="en-US" b="0" dirty="0">
              <a:effectLst/>
            </a:endParaRPr>
          </a:p>
          <a:p>
            <a:pPr fontAlgn="base"/>
            <a:r>
              <a:rPr lang="en-US" dirty="0"/>
              <a:t>prohibits a political subdivision from providing an incentive to a large load data center, with exceptions;</a:t>
            </a:r>
          </a:p>
          <a:p>
            <a:pPr fontAlgn="base"/>
            <a:r>
              <a:rPr lang="en-US" dirty="0"/>
              <a:t>establishes the State Reinvestment Restricted Account (account);</a:t>
            </a:r>
          </a:p>
          <a:p>
            <a:pPr fontAlgn="base"/>
            <a:r>
              <a:rPr lang="en-US" dirty="0"/>
              <a:t>describes the potential uses for money in the account;</a:t>
            </a:r>
          </a:p>
          <a:p>
            <a:pPr fontAlgn="base"/>
            <a:r>
              <a:rPr lang="en-US" dirty="0"/>
              <a:t>directs the Utah Inland Port Authority to deposit certain revenues into the account;</a:t>
            </a:r>
          </a:p>
          <a:p>
            <a:pPr fontAlgn="base"/>
            <a:r>
              <a:rPr lang="en-US" dirty="0"/>
              <a:t>modifies certain requirements for a public infrastructure district;</a:t>
            </a:r>
          </a:p>
          <a:p>
            <a:pPr fontAlgn="base"/>
            <a:r>
              <a:rPr lang="en-US" dirty="0"/>
              <a:t>creates the optional County Energy Excise Tax;</a:t>
            </a:r>
          </a:p>
          <a:p>
            <a:pPr fontAlgn="base"/>
            <a:r>
              <a:rPr lang="en-US" dirty="0"/>
              <a:t>requires the State Tax Commission to deposit revenue, in certain circumstances, into the account;</a:t>
            </a:r>
          </a:p>
          <a:p>
            <a:pPr fontAlgn="base"/>
            <a:r>
              <a:rPr lang="en-US" dirty="0"/>
              <a:t>provides that a housing and transit reinvestment zone, first home investment zone, convention center reinvestment zone, or home ownership promotion zone may not be created after January 1, 2028;</a:t>
            </a:r>
          </a:p>
          <a:p>
            <a:pPr fontAlgn="base"/>
            <a:r>
              <a:rPr lang="en-US" dirty="0"/>
              <a:t>provides retrospective operation for certain provisions governing a housing and transit reinvestment zone, first home investment zone, and convention center reinvestment zone to May 4, 2022;</a:t>
            </a:r>
          </a:p>
          <a:p>
            <a:pPr fontAlgn="base"/>
            <a:r>
              <a:rPr lang="en-US" dirty="0"/>
              <a:t>creates a process for a county or city to propose a regionally significant development zone (zone) and for a committee to approve the creation of a zone;</a:t>
            </a:r>
          </a:p>
          <a:p>
            <a:pPr fontAlgn="base"/>
            <a:r>
              <a:rPr lang="en-US" dirty="0"/>
              <a:t>authorizes a zone to capture and utilize certain forms of tax increment;</a:t>
            </a:r>
          </a:p>
          <a:p>
            <a:pPr fontAlgn="base"/>
            <a:r>
              <a:rPr lang="en-US" dirty="0"/>
              <a:t>modifies the prohibition on local government offering a financial incentive for an energy development project outside an electrical energy development zone;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DF1018-7C28-2B94-B855-A4877B8EE447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B82AA-8E2F-FD22-EBBD-BAC79C8B8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4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518D8-DBBB-C59D-66E0-B050B457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9C6D-CA05-9074-7546-EE91518A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HB537 Host Committee Sales of Olympic Products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8084-0A85-EC58-2C9A-AE5ACE9F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bill creates a new sales and use tax exemption for tickets to the 2034 Olympic and Paralympic Winter Games.</a:t>
            </a:r>
            <a:endParaRPr lang="en-US" b="0" dirty="0">
              <a:effectLst/>
            </a:endParaRPr>
          </a:p>
          <a:p>
            <a:pPr fontAlgn="base"/>
            <a:r>
              <a:rPr lang="en-US" b="1" dirty="0"/>
              <a:t>New Sales Tax Exemption:</a:t>
            </a:r>
            <a:endParaRPr lang="en-US" dirty="0"/>
          </a:p>
          <a:p>
            <a:pPr lvl="1" fontAlgn="base"/>
            <a:r>
              <a:rPr lang="en-US" dirty="0"/>
              <a:t>Amends Section 59-12-104 to add a sales and use tax exemption for the sale of an </a:t>
            </a:r>
            <a:r>
              <a:rPr lang="en-US" b="1" dirty="0"/>
              <a:t>"Olympic or Paralympic ticket"</a:t>
            </a:r>
            <a:r>
              <a:rPr lang="en-US" dirty="0"/>
              <a:t> .</a:t>
            </a:r>
          </a:p>
          <a:p>
            <a:pPr lvl="1" fontAlgn="base"/>
            <a:r>
              <a:rPr lang="en-US" dirty="0"/>
              <a:t>Defines </a:t>
            </a:r>
            <a:r>
              <a:rPr lang="en-US" b="1" dirty="0"/>
              <a:t>"Olympic or Paralympic ticket"</a:t>
            </a:r>
            <a:r>
              <a:rPr lang="en-US" dirty="0"/>
              <a:t> to include:</a:t>
            </a:r>
          </a:p>
          <a:p>
            <a:pPr lvl="2" fontAlgn="base"/>
            <a:r>
              <a:rPr lang="en-US" dirty="0"/>
              <a:t>A ticket to an Olympic or Paralympic event or venue for the 2034 Games.</a:t>
            </a:r>
          </a:p>
          <a:p>
            <a:pPr lvl="2" fontAlgn="base"/>
            <a:r>
              <a:rPr lang="en-US" dirty="0"/>
              <a:t>A </a:t>
            </a:r>
            <a:r>
              <a:rPr lang="en-US" b="1" dirty="0"/>
              <a:t>hospitality package</a:t>
            </a:r>
            <a:r>
              <a:rPr lang="en-US" dirty="0"/>
              <a:t> that bundles a ticket with exclusive amenities, food, beverages, merchandise, or other hospitality offerings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2F60D-6B52-931C-E767-51415D0E21B2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E2B39-C73D-884E-D927-688D072EA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8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C8A1E-AA23-1A9E-C64D-9A9F6A18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BE47-F960-BF1D-9C9E-33FC2E24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SB162 Online Sales Tax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292E-A5D5-ABD2-FA13-4B7527EA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This bill modifies sales and use tax provisions for online transactions by expanding sales and use tax to include digital works and gaming services and creating an exemption for multi-channel video services.</a:t>
            </a:r>
            <a:endParaRPr lang="en-US" b="0" dirty="0">
              <a:effectLst/>
            </a:endParaRPr>
          </a:p>
          <a:p>
            <a:pPr fontAlgn="base"/>
            <a:r>
              <a:rPr lang="en-US" b="1" dirty="0"/>
              <a:t>New sales and use tax on digital works and services</a:t>
            </a:r>
          </a:p>
          <a:p>
            <a:pPr lvl="1" fontAlgn="base"/>
            <a:r>
              <a:rPr lang="en-US" dirty="0"/>
              <a:t>Imposes sales and use tax on amounts paid or charged for access, including streaming of or by subscription, to:</a:t>
            </a:r>
          </a:p>
          <a:p>
            <a:pPr lvl="2" fontAlgn="base"/>
            <a:r>
              <a:rPr lang="en-US" b="1" dirty="0"/>
              <a:t>digital audio-visual works;</a:t>
            </a:r>
            <a:endParaRPr lang="en-US" dirty="0"/>
          </a:p>
          <a:p>
            <a:pPr lvl="2" fontAlgn="base"/>
            <a:r>
              <a:rPr lang="en-US" b="1" dirty="0"/>
              <a:t>digital audio works</a:t>
            </a:r>
            <a:r>
              <a:rPr lang="en-US" dirty="0"/>
              <a:t>;</a:t>
            </a:r>
          </a:p>
          <a:p>
            <a:pPr lvl="2" fontAlgn="base"/>
            <a:r>
              <a:rPr lang="en-US" b="1" dirty="0"/>
              <a:t>digital books; and</a:t>
            </a:r>
            <a:endParaRPr lang="en-US" dirty="0"/>
          </a:p>
          <a:p>
            <a:pPr lvl="2" fontAlgn="base"/>
            <a:r>
              <a:rPr lang="en-US" b="1" dirty="0"/>
              <a:t>gaming services</a:t>
            </a:r>
            <a:r>
              <a:rPr lang="en-US" dirty="0"/>
              <a:t>.</a:t>
            </a:r>
          </a:p>
          <a:p>
            <a:pPr lvl="1" fontAlgn="base"/>
            <a:r>
              <a:rPr lang="en-US" dirty="0"/>
              <a:t>Specifies that the tax applies regardless of:</a:t>
            </a:r>
          </a:p>
          <a:p>
            <a:pPr lvl="2" fontAlgn="base"/>
            <a:r>
              <a:rPr lang="en-US" dirty="0"/>
              <a:t>the delivery method of the digital work or service; or </a:t>
            </a:r>
          </a:p>
          <a:p>
            <a:pPr lvl="2" fontAlgn="base"/>
            <a:r>
              <a:rPr lang="en-US" dirty="0"/>
              <a:t>whether access is provided as a </a:t>
            </a:r>
            <a:r>
              <a:rPr lang="en-US" b="1" dirty="0"/>
              <a:t>single-use purchase</a:t>
            </a:r>
            <a:r>
              <a:rPr lang="en-US" dirty="0"/>
              <a:t> or through a </a:t>
            </a:r>
            <a:r>
              <a:rPr lang="en-US" b="1" dirty="0"/>
              <a:t>subscription</a:t>
            </a:r>
            <a:r>
              <a:rPr lang="en-US" dirty="0"/>
              <a:t>, even if the right terminates upon the occurrence of a condition.</a:t>
            </a:r>
          </a:p>
          <a:p>
            <a:pPr fontAlgn="base"/>
            <a:r>
              <a:rPr lang="en-US" b="1" dirty="0"/>
              <a:t>New sales and use tax on prewritten computer software</a:t>
            </a:r>
            <a:endParaRPr lang="en-US" dirty="0"/>
          </a:p>
          <a:p>
            <a:pPr lvl="1" fontAlgn="base"/>
            <a:r>
              <a:rPr lang="en-US" dirty="0"/>
              <a:t>Defines </a:t>
            </a:r>
            <a:r>
              <a:rPr lang="en-US" b="1" dirty="0"/>
              <a:t>seller-hosted prewritten computer software</a:t>
            </a:r>
            <a:r>
              <a:rPr lang="en-US" dirty="0"/>
              <a:t> as software accessed through the internet or a seller-hosted server, regardless of whether access is permanent or if any downloading occurs.</a:t>
            </a:r>
          </a:p>
          <a:p>
            <a:pPr lvl="1" fontAlgn="base"/>
            <a:r>
              <a:rPr lang="en-US" dirty="0"/>
              <a:t>Imposes sales and use tax on amounts paid or charged for:</a:t>
            </a:r>
          </a:p>
          <a:p>
            <a:pPr lvl="2" fontAlgn="base"/>
            <a:r>
              <a:rPr lang="en-US" b="1" dirty="0"/>
              <a:t>prewritten computer software</a:t>
            </a:r>
            <a:r>
              <a:rPr lang="en-US" dirty="0"/>
              <a:t> delivered either electronically or by load and leave; or</a:t>
            </a:r>
          </a:p>
          <a:p>
            <a:pPr lvl="2" fontAlgn="base"/>
            <a:r>
              <a:rPr lang="en-US" b="1" dirty="0"/>
              <a:t>seller-hosted prewritten computer software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New sales and use tax exemption for multi-channel video</a:t>
            </a:r>
            <a:endParaRPr lang="en-US" dirty="0"/>
          </a:p>
          <a:p>
            <a:pPr lvl="1" fontAlgn="base"/>
            <a:r>
              <a:rPr lang="en-US" dirty="0"/>
              <a:t>Provides a sales and use tax exemption for amounts paid or charged for a transaction subject to a tax under Chapter 26, Multi-Channel Video or Audio Service Tax Act.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4A2E5-BBE1-145B-3B07-20C9B8069588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2F8D8-429B-3C10-D4F5-5405ABA79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1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B0C3-5EBA-E135-8D85-9181F7D6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0D38-923E-6231-E54F-DDCE722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SB217 </a:t>
            </a:r>
            <a:r>
              <a:rPr lang="en-US" dirty="0"/>
              <a:t>Local Food Amendments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295A-A29F-58F5-538A-782DC8D8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bill addresses provisions related to locally-produced foods and creates a new sales tax exemption for home cooks.</a:t>
            </a:r>
            <a:endParaRPr lang="en-US" b="0" dirty="0">
              <a:effectLst/>
            </a:endParaRPr>
          </a:p>
          <a:p>
            <a:pPr fontAlgn="base"/>
            <a:r>
              <a:rPr lang="en-US" b="1" dirty="0"/>
              <a:t>New sales tax exemption for food prepared by a home cook</a:t>
            </a:r>
            <a:endParaRPr lang="en-US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Defines </a:t>
            </a:r>
            <a:r>
              <a:rPr lang="en-US" b="1" dirty="0"/>
              <a:t>home cook</a:t>
            </a:r>
            <a:r>
              <a:rPr lang="en-US" dirty="0"/>
              <a:t> as an individual who prepares food and food ingredients or prepared food exclusively in a private, noncommercial home kitchen.</a:t>
            </a:r>
          </a:p>
          <a:p>
            <a:r>
              <a:rPr lang="en-US" dirty="0"/>
              <a:t>Creates a new state sales and use tax exemption for the sale of food and food ingredients or prepared food by a </a:t>
            </a:r>
            <a:r>
              <a:rPr lang="en-US" b="1" dirty="0"/>
              <a:t>home cook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01DA4-3694-5B68-FD43-CA32F95A21EA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1E3C2-8FE2-27B9-5427-55C86CB70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46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EBA7-9B55-78A5-9328-333920796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8C9E-FE8F-50FC-1AC0-B425C74E2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933"/>
            <a:ext cx="9144000" cy="1486430"/>
          </a:xfrm>
        </p:spPr>
        <p:txBody>
          <a:bodyPr>
            <a:normAutofit/>
          </a:bodyPr>
          <a:lstStyle/>
          <a:p>
            <a:r>
              <a:rPr lang="en-US" sz="7200" dirty="0"/>
              <a:t>Q &amp; 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6D867-FA3F-AB01-1228-241EBA4AF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3C998-18C1-D902-ABED-FB9C571F1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69CB82-0750-C694-C8BC-4C51CEEBE320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2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3A95-E0F1-8D44-941A-1D053BF7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Liquor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79F1-7A51-E90A-4953-6D176A802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distribution processed in March</a:t>
            </a:r>
          </a:p>
          <a:p>
            <a:r>
              <a:rPr lang="en-US" dirty="0"/>
              <a:t>Second distribution coming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967D1-5AA0-BFC2-38C8-FF1647C17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A89131-0D55-74ED-94AE-C3BE21C958EF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70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6740F-F597-9C64-C5F2-F19F7A7F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D10D-4299-7BFE-AC70-02F6634A4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2933"/>
            <a:ext cx="9144000" cy="1486430"/>
          </a:xfrm>
        </p:spPr>
        <p:txBody>
          <a:bodyPr>
            <a:normAutofit/>
          </a:bodyPr>
          <a:lstStyle/>
          <a:p>
            <a:r>
              <a:rPr lang="en-US" sz="72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B9DBE-9650-551E-3769-73B7C4E09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salestaxdist@utah.gov</a:t>
            </a:r>
            <a:endParaRPr lang="en-US" dirty="0"/>
          </a:p>
          <a:p>
            <a:r>
              <a:rPr lang="en-US" dirty="0"/>
              <a:t>(801) 297-3836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47328-1423-DA60-09A1-B73504FC8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EE5E5C-49E5-3F40-67AF-BA0EB3FAD115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DDDB6-C70A-44BE-804A-4FF1AB30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1591-D18D-F019-CC77-EEB581B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C08F-E125-BF82-7C5D-AAD7CE9D3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estimates from UPC available in July</a:t>
            </a:r>
          </a:p>
          <a:p>
            <a:r>
              <a:rPr lang="en-US" dirty="0"/>
              <a:t>Respond to the surveys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98DD7-1C3B-0E29-87B1-A3E98837A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F22E6F-9382-8FB1-9ACB-0F6642CC9D2C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BE283-40B8-53DB-9A95-D159ADA4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8E94-0B58-CE70-59EF-1A5E71BA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E0D57-9D58-B8F8-12D2-9FF71BD0F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CC935-82F1-8AC8-8078-3974EC0D54D9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DCE2A-2A25-D337-54F9-B13174DDE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491" y="1795461"/>
            <a:ext cx="7953017" cy="39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5125-E774-CB46-FC2A-41371804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03BE-562D-D825-EA62-E06F3AA0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7223-69A4-6D50-BB8D-77140090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Homeless shelter mitigation: Each January</a:t>
            </a:r>
          </a:p>
          <a:p>
            <a:r>
              <a:rPr lang="en-US" dirty="0"/>
              <a:t>Sand and gravel sales tax: Each July</a:t>
            </a:r>
          </a:p>
          <a:p>
            <a:r>
              <a:rPr lang="en-US" dirty="0"/>
              <a:t>Admin fee: January 2026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E4DF6-81A8-DB43-B634-FC9F9BAC9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7413D6-7A8D-B9C1-2F36-E707A24BD420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1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400E7-221B-F029-C2A3-D03C41422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1A07-78C8-3568-07D6-0F176F05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6C20-09D2-2771-1701-47E607D3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Audit confirmation reports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9AB01-38FB-F869-E75F-53FB97F17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927B74-046D-305C-C678-3EDFF56678F2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815C0-8AD6-A13E-4A53-9A66F1497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386" y="2308430"/>
            <a:ext cx="9001227" cy="2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2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2B6A0-3F66-06B1-5D48-9EB1F75C0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A985-4DA1-59A7-DDCC-7D03B1FF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45D38-B25E-7F27-11B8-9F6308B2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current </a:t>
            </a:r>
            <a:r>
              <a:rPr lang="en-US" b="1" dirty="0"/>
              <a:t>point of sale </a:t>
            </a:r>
          </a:p>
          <a:p>
            <a:r>
              <a:rPr lang="en-US" dirty="0"/>
              <a:t>Does </a:t>
            </a:r>
            <a:r>
              <a:rPr lang="en-US" b="1" dirty="0"/>
              <a:t>NOT </a:t>
            </a:r>
            <a:r>
              <a:rPr lang="en-US" dirty="0"/>
              <a:t>account for population and other adjustments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DCB39-CF05-102E-F986-D36F1D245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8" y="5092674"/>
            <a:ext cx="1296402" cy="12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A4EC26-C17A-8A77-B61E-80F159E7AAB2}"/>
              </a:ext>
            </a:extLst>
          </p:cNvPr>
          <p:cNvSpPr/>
          <p:nvPr/>
        </p:nvSpPr>
        <p:spPr>
          <a:xfrm>
            <a:off x="1524000" y="6121401"/>
            <a:ext cx="10668000" cy="761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B4625-C2E4-0047-B532-98A7E37B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633" y="2833577"/>
            <a:ext cx="8576733" cy="28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1578</Words>
  <Application>Microsoft Office PowerPoint</Application>
  <PresentationFormat>Widescreen</PresentationFormat>
  <Paragraphs>162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Aptos Display</vt:lpstr>
      <vt:lpstr>Arial</vt:lpstr>
      <vt:lpstr>Courier New</vt:lpstr>
      <vt:lpstr>Office Theme</vt:lpstr>
      <vt:lpstr>Sales Tax Updates</vt:lpstr>
      <vt:lpstr>Topics</vt:lpstr>
      <vt:lpstr>Distribution Updates</vt:lpstr>
      <vt:lpstr>Liquor Tax</vt:lpstr>
      <vt:lpstr>Population</vt:lpstr>
      <vt:lpstr>Population</vt:lpstr>
      <vt:lpstr>Adjustments</vt:lpstr>
      <vt:lpstr>Reports</vt:lpstr>
      <vt:lpstr>Reports</vt:lpstr>
      <vt:lpstr>Special Entities and Sales Tax</vt:lpstr>
      <vt:lpstr>Special Entities and Sales Tax</vt:lpstr>
      <vt:lpstr>Special Entities and Sales Tax</vt:lpstr>
      <vt:lpstr>Special Entities and Sales Tax</vt:lpstr>
      <vt:lpstr>Sales Tax Increment</vt:lpstr>
      <vt:lpstr>Sales Tax Increment: Example</vt:lpstr>
      <vt:lpstr>Sales Tax Increment: Example</vt:lpstr>
      <vt:lpstr>Sales Tax Increment: Example</vt:lpstr>
      <vt:lpstr>Sales Tax Increment: Example</vt:lpstr>
      <vt:lpstr>Revenue Updates</vt:lpstr>
      <vt:lpstr>Volatility and Timing of Payment</vt:lpstr>
      <vt:lpstr>Volatility and Timing of Payment</vt:lpstr>
      <vt:lpstr>Volatility and Timing of Payment</vt:lpstr>
      <vt:lpstr>Sales Tax Return Data</vt:lpstr>
      <vt:lpstr>Website Updates</vt:lpstr>
      <vt:lpstr>Website Updates</vt:lpstr>
      <vt:lpstr>Legislative Updates</vt:lpstr>
      <vt:lpstr>HB308 Homeless Service Amendments</vt:lpstr>
      <vt:lpstr>HB308 Homeless Service Amendments</vt:lpstr>
      <vt:lpstr>HB425 Local Government Fees Amendments</vt:lpstr>
      <vt:lpstr>HB425 Local Government Fees Amendments</vt:lpstr>
      <vt:lpstr>HB457 Municipal Annexation Amendments</vt:lpstr>
      <vt:lpstr>HB457 Municipal Annexation Amendments</vt:lpstr>
      <vt:lpstr>HB481 Transportation Modifications</vt:lpstr>
      <vt:lpstr>HB481 Transportation Modifications</vt:lpstr>
      <vt:lpstr>HB507 State Coordination of Regional and Local Economic Development Projects Amendments</vt:lpstr>
      <vt:lpstr>HB537 Host Committee Sales of Olympic Products </vt:lpstr>
      <vt:lpstr>SB162 Online Sales Tax Amendments</vt:lpstr>
      <vt:lpstr>SB217 Local Food Amendments</vt:lpstr>
      <vt:lpstr>Q &amp; A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Cai-Peng Guan</dc:creator>
  <cp:lastModifiedBy>Cai-Peng Guan</cp:lastModifiedBy>
  <cp:revision>8</cp:revision>
  <dcterms:created xsi:type="dcterms:W3CDTF">2026-03-31T05:00:27Z</dcterms:created>
  <dcterms:modified xsi:type="dcterms:W3CDTF">2026-04-02T14:51:52Z</dcterms:modified>
</cp:coreProperties>
</file>